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handoutMasterIdLst>
    <p:handoutMasterId r:id="rId7"/>
  </p:handoutMasterIdLst>
  <p:sldIdLst>
    <p:sldId id="351" r:id="rId2"/>
    <p:sldId id="368" r:id="rId3"/>
    <p:sldId id="369" r:id="rId4"/>
    <p:sldId id="370" r:id="rId5"/>
  </p:sldIdLst>
  <p:sldSz cx="9144000" cy="5143500" type="screen16x9"/>
  <p:notesSz cx="7099300" cy="10234613"/>
  <p:embeddedFontLst>
    <p:embeddedFont>
      <p:font typeface="Cabin" panose="020B0604020202020204" charset="0"/>
      <p:regular r:id="rId8"/>
      <p:bold r:id="rId9"/>
      <p:italic r:id="rId10"/>
      <p:boldItalic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MS PGothic" panose="020B0600070205080204" pitchFamily="34" charset="-128"/>
      <p:regular r:id="rId16"/>
    </p:embeddedFont>
    <p:embeddedFont>
      <p:font typeface="Cambria Math" panose="02040503050406030204" pitchFamily="18" charset="0"/>
      <p:regular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Cabin Condensed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83517B"/>
    <a:srgbClr val="4D6995"/>
    <a:srgbClr val="CB3964"/>
    <a:srgbClr val="7197BA"/>
    <a:srgbClr val="C24A79"/>
    <a:srgbClr val="6FA287"/>
    <a:srgbClr val="00838A"/>
    <a:srgbClr val="E5124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66A9B51-AE3E-4324-8CB2-79743BB350C3}">
  <a:tblStyle styleId="{F66A9B51-AE3E-4324-8CB2-79743BB350C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6" autoAdjust="0"/>
    <p:restoredTop sz="83516" autoAdjust="0"/>
  </p:normalViewPr>
  <p:slideViewPr>
    <p:cSldViewPr showGuides="1">
      <p:cViewPr varScale="1">
        <p:scale>
          <a:sx n="99" d="100"/>
          <a:sy n="99" d="100"/>
        </p:scale>
        <p:origin x="-102" y="-450"/>
      </p:cViewPr>
      <p:guideLst>
        <p:guide orient="horz" pos="1575"/>
        <p:guide orient="horz" pos="169"/>
        <p:guide pos="1383"/>
        <p:guide pos="19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960" y="-96"/>
      </p:cViewPr>
      <p:guideLst>
        <p:guide orient="horz" pos="3222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22343591426071741"/>
                  <c:y val="-3.553149606299212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23222200349956257"/>
                  <c:y val="1.076480023330417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Feuil1!$A$15:$A$16</c:f>
              <c:strCache>
                <c:ptCount val="2"/>
                <c:pt idx="0">
                  <c:v>Homme     </c:v>
                </c:pt>
                <c:pt idx="1">
                  <c:v>Femme     </c:v>
                </c:pt>
              </c:strCache>
            </c:strRef>
          </c:cat>
          <c:val>
            <c:numRef>
              <c:f>Feuil1!$B$15:$B$16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Ancienneté</c:v>
          </c:tx>
          <c:invertIfNegative val="0"/>
          <c:cat>
            <c:strRef>
              <c:f>Feuil1!$H$16:$H$19</c:f>
              <c:strCache>
                <c:ptCount val="4"/>
                <c:pt idx="0">
                  <c:v>Moins de 1 an</c:v>
                </c:pt>
                <c:pt idx="1">
                  <c:v>De 1 à 4 ans</c:v>
                </c:pt>
                <c:pt idx="2">
                  <c:v>De 5 à 9 ans</c:v>
                </c:pt>
                <c:pt idx="3">
                  <c:v>De 10 à 19 ans</c:v>
                </c:pt>
              </c:strCache>
            </c:strRef>
          </c:cat>
          <c:val>
            <c:numRef>
              <c:f>Feuil1!$I$16:$I$19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6206848"/>
        <c:axId val="76208384"/>
      </c:barChart>
      <c:catAx>
        <c:axId val="76206848"/>
        <c:scaling>
          <c:orientation val="minMax"/>
        </c:scaling>
        <c:delete val="0"/>
        <c:axPos val="l"/>
        <c:majorTickMark val="out"/>
        <c:minorTickMark val="none"/>
        <c:tickLblPos val="nextTo"/>
        <c:crossAx val="76208384"/>
        <c:crosses val="autoZero"/>
        <c:auto val="1"/>
        <c:lblAlgn val="ctr"/>
        <c:lblOffset val="100"/>
        <c:noMultiLvlLbl val="0"/>
      </c:catAx>
      <c:valAx>
        <c:axId val="762083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6206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7137" cy="511814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3"/>
            <a:ext cx="3077137" cy="511814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3E09BF49-B416-42CB-A995-ACF7698E0F44}" type="datetimeFigureOut">
              <a:rPr lang="fr-FR" smtClean="0"/>
              <a:t>29/06/2018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721154"/>
            <a:ext cx="3077137" cy="511813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1154"/>
            <a:ext cx="3077137" cy="511813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F85DF07C-A234-44EB-A1F5-DC765AD2D6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809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" y="765175"/>
            <a:ext cx="6832600" cy="38433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9943" y="4861443"/>
            <a:ext cx="5679439" cy="4605575"/>
          </a:xfrm>
          <a:prstGeom prst="rect">
            <a:avLst/>
          </a:prstGeom>
          <a:noFill/>
          <a:ln>
            <a:noFill/>
          </a:ln>
        </p:spPr>
        <p:txBody>
          <a:bodyPr lIns="95055" tIns="95055" rIns="95055" bIns="9505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0216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350" y="765175"/>
            <a:ext cx="6832600" cy="3843338"/>
          </a:xfrm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spcAft>
                <a:spcPts val="1248"/>
              </a:spcAft>
            </a:pPr>
            <a:r>
              <a:rPr lang="fr-FR" altLang="fr-FR" dirty="0" smtClean="0">
                <a:latin typeface="Arial" pitchFamily="34" charset="0"/>
                <a:ea typeface="MS PGothic" pitchFamily="34" charset="-128"/>
                <a:cs typeface="Calibri" pitchFamily="34" charset="0"/>
              </a:rPr>
              <a:t>En 2017, </a:t>
            </a:r>
            <a:r>
              <a:rPr lang="fr-FR" altLang="fr-FR" b="1" dirty="0" smtClean="0">
                <a:latin typeface="Arial" pitchFamily="34" charset="0"/>
                <a:ea typeface="MS PGothic" pitchFamily="34" charset="-128"/>
                <a:cs typeface="Calibri" pitchFamily="34" charset="0"/>
              </a:rPr>
              <a:t>le départ en retraite</a:t>
            </a:r>
            <a:r>
              <a:rPr lang="fr-FR" altLang="fr-FR" dirty="0" smtClean="0">
                <a:latin typeface="Arial" pitchFamily="34" charset="0"/>
                <a:ea typeface="MS PGothic" pitchFamily="34" charset="-128"/>
                <a:cs typeface="Calibri" pitchFamily="34" charset="0"/>
              </a:rPr>
              <a:t> reste la </a:t>
            </a:r>
            <a:r>
              <a:rPr lang="fr-FR" altLang="fr-FR" b="1" dirty="0" smtClean="0">
                <a:latin typeface="Arial" pitchFamily="34" charset="0"/>
                <a:ea typeface="MS PGothic" pitchFamily="34" charset="-128"/>
                <a:cs typeface="Calibri" pitchFamily="34" charset="0"/>
              </a:rPr>
              <a:t>principale cause de départ de personnes en situation de handicap</a:t>
            </a:r>
            <a:r>
              <a:rPr lang="fr-FR" altLang="fr-FR" b="1" baseline="0" dirty="0" smtClean="0">
                <a:latin typeface="Arial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fr-FR" altLang="fr-FR" dirty="0" smtClean="0">
                <a:latin typeface="Arial" pitchFamily="34" charset="0"/>
                <a:ea typeface="MS PGothic" pitchFamily="34" charset="-128"/>
                <a:cs typeface="Calibri" pitchFamily="34" charset="0"/>
              </a:rPr>
              <a:t>(52% des départs).</a:t>
            </a:r>
          </a:p>
          <a:p>
            <a:pPr>
              <a:spcBef>
                <a:spcPct val="0"/>
              </a:spcBef>
              <a:spcAft>
                <a:spcPts val="1248"/>
              </a:spcAft>
            </a:pPr>
            <a:r>
              <a:rPr lang="fr-FR" altLang="fr-FR" b="0" dirty="0" smtClean="0">
                <a:latin typeface="Arial" pitchFamily="34" charset="0"/>
                <a:ea typeface="MS PGothic" pitchFamily="34" charset="-128"/>
                <a:cs typeface="Calibri" pitchFamily="34" charset="0"/>
              </a:rPr>
              <a:t>Le</a:t>
            </a:r>
            <a:r>
              <a:rPr lang="fr-FR" altLang="fr-FR" b="0" baseline="0" dirty="0" smtClean="0">
                <a:latin typeface="Arial" pitchFamily="34" charset="0"/>
                <a:ea typeface="MS PGothic" pitchFamily="34" charset="-128"/>
                <a:cs typeface="Calibri" pitchFamily="34" charset="0"/>
              </a:rPr>
              <a:t> licenciement est également une cause importante de départ (34%). </a:t>
            </a:r>
            <a:r>
              <a:rPr lang="fr-FR" altLang="fr-FR" b="1" dirty="0" smtClean="0">
                <a:latin typeface="Arial" pitchFamily="34" charset="0"/>
                <a:ea typeface="MS PGothic" pitchFamily="34" charset="-128"/>
                <a:cs typeface="Calibri" pitchFamily="34" charset="0"/>
              </a:rPr>
              <a:t>79% des licenciements de personnes en situation de handicap sont des licenciements pour inaptitude</a:t>
            </a:r>
            <a:r>
              <a:rPr lang="fr-FR" altLang="fr-FR" dirty="0" smtClean="0">
                <a:latin typeface="Arial" pitchFamily="34" charset="0"/>
                <a:ea typeface="MS PGothic" pitchFamily="34" charset="-128"/>
                <a:cs typeface="Calibri" pitchFamily="34" charset="0"/>
              </a:rPr>
              <a:t>. </a:t>
            </a:r>
          </a:p>
          <a:p>
            <a:endParaRPr lang="fr-FR" altLang="fr-FR" dirty="0" smtClean="0">
              <a:latin typeface="Arial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978" y="9720674"/>
            <a:ext cx="3075631" cy="5123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70" tIns="47535" rIns="95070" bIns="47535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2445" indent="-29709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8377" indent="-2376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3728" indent="-2376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9079" indent="-2376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4430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89780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5131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0482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0150D2-437E-4D25-BD21-40762FB3C499}" type="slidenum">
              <a:rPr lang="fr-FR" altLang="fr-FR" smtClean="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350" y="765175"/>
            <a:ext cx="6832600" cy="3843338"/>
          </a:xfrm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>
              <a:latin typeface="Arial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978" y="9720674"/>
            <a:ext cx="3075631" cy="5123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70" tIns="47535" rIns="95070" bIns="47535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2445" indent="-29709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8377" indent="-2376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3728" indent="-2376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9079" indent="-2376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4430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89780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5131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0482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0150D2-437E-4D25-BD21-40762FB3C499}" type="slidenum">
              <a:rPr lang="fr-FR" altLang="fr-FR" smtClean="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fr-FR" altLang="fr-FR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350" y="765175"/>
            <a:ext cx="6832600" cy="3843338"/>
          </a:xfrm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>
              <a:latin typeface="Arial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978" y="9720674"/>
            <a:ext cx="3075631" cy="5123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70" tIns="47535" rIns="95070" bIns="47535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2445" indent="-29709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8377" indent="-2376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3728" indent="-2376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9079" indent="-2376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4430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89780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5131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0482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0150D2-437E-4D25-BD21-40762FB3C499}" type="slidenum">
              <a:rPr lang="fr-FR" altLang="fr-FR" smtClean="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fr-FR" altLang="fr-FR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GroupeBPCE" TargetMode="External"/><Relationship Id="rId3" Type="http://schemas.openxmlformats.org/officeDocument/2006/relationships/hyperlink" Target="https://twitter.com/GroupeBPCE" TargetMode="External"/><Relationship Id="rId7" Type="http://schemas.openxmlformats.org/officeDocument/2006/relationships/hyperlink" Target="http://www.groupebpce.fr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instagram.com/groupebpce" TargetMode="External"/><Relationship Id="rId5" Type="http://schemas.openxmlformats.org/officeDocument/2006/relationships/hyperlink" Target="https://www.instagram.com/groupebpce/" TargetMode="External"/><Relationship Id="rId4" Type="http://schemas.openxmlformats.org/officeDocument/2006/relationships/hyperlink" Target="https://fr.linkedin.com/company/bpce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0" y="-7665"/>
            <a:ext cx="6137783" cy="5155928"/>
          </a:xfrm>
          <a:custGeom>
            <a:avLst/>
            <a:gdLst>
              <a:gd name="connsiteX0" fmla="*/ 0 w 5040313"/>
              <a:gd name="connsiteY0" fmla="*/ 0 h 5148263"/>
              <a:gd name="connsiteX1" fmla="*/ 5040313 w 5040313"/>
              <a:gd name="connsiteY1" fmla="*/ 0 h 5148263"/>
              <a:gd name="connsiteX2" fmla="*/ 5040313 w 5040313"/>
              <a:gd name="connsiteY2" fmla="*/ 5148263 h 5148263"/>
              <a:gd name="connsiteX3" fmla="*/ 0 w 5040313"/>
              <a:gd name="connsiteY3" fmla="*/ 5148263 h 5148263"/>
              <a:gd name="connsiteX4" fmla="*/ 0 w 5040313"/>
              <a:gd name="connsiteY4" fmla="*/ 0 h 5148263"/>
              <a:gd name="connsiteX0" fmla="*/ 0 w 6056313"/>
              <a:gd name="connsiteY0" fmla="*/ 0 h 5148263"/>
              <a:gd name="connsiteX1" fmla="*/ 5040313 w 6056313"/>
              <a:gd name="connsiteY1" fmla="*/ 0 h 5148263"/>
              <a:gd name="connsiteX2" fmla="*/ 5040313 w 6056313"/>
              <a:gd name="connsiteY2" fmla="*/ 5148263 h 5148263"/>
              <a:gd name="connsiteX3" fmla="*/ 0 w 6056313"/>
              <a:gd name="connsiteY3" fmla="*/ 5148263 h 5148263"/>
              <a:gd name="connsiteX4" fmla="*/ 0 w 6056313"/>
              <a:gd name="connsiteY4" fmla="*/ 0 h 5148263"/>
              <a:gd name="connsiteX0" fmla="*/ 0 w 6256260"/>
              <a:gd name="connsiteY0" fmla="*/ 0 h 5148263"/>
              <a:gd name="connsiteX1" fmla="*/ 5040313 w 6256260"/>
              <a:gd name="connsiteY1" fmla="*/ 0 h 5148263"/>
              <a:gd name="connsiteX2" fmla="*/ 5040313 w 6256260"/>
              <a:gd name="connsiteY2" fmla="*/ 5148263 h 5148263"/>
              <a:gd name="connsiteX3" fmla="*/ 0 w 6256260"/>
              <a:gd name="connsiteY3" fmla="*/ 5148263 h 5148263"/>
              <a:gd name="connsiteX4" fmla="*/ 0 w 6256260"/>
              <a:gd name="connsiteY4" fmla="*/ 0 h 5148263"/>
              <a:gd name="connsiteX0" fmla="*/ 0 w 6236362"/>
              <a:gd name="connsiteY0" fmla="*/ 15240 h 5163503"/>
              <a:gd name="connsiteX1" fmla="*/ 5009833 w 6236362"/>
              <a:gd name="connsiteY1" fmla="*/ 0 h 5163503"/>
              <a:gd name="connsiteX2" fmla="*/ 5040313 w 6236362"/>
              <a:gd name="connsiteY2" fmla="*/ 5163503 h 5163503"/>
              <a:gd name="connsiteX3" fmla="*/ 0 w 6236362"/>
              <a:gd name="connsiteY3" fmla="*/ 5163503 h 5163503"/>
              <a:gd name="connsiteX4" fmla="*/ 0 w 6236362"/>
              <a:gd name="connsiteY4" fmla="*/ 15240 h 5163503"/>
              <a:gd name="connsiteX0" fmla="*/ 0 w 6137783"/>
              <a:gd name="connsiteY0" fmla="*/ 15240 h 5163503"/>
              <a:gd name="connsiteX1" fmla="*/ 5009833 w 6137783"/>
              <a:gd name="connsiteY1" fmla="*/ 0 h 5163503"/>
              <a:gd name="connsiteX2" fmla="*/ 5040313 w 6137783"/>
              <a:gd name="connsiteY2" fmla="*/ 5163503 h 5163503"/>
              <a:gd name="connsiteX3" fmla="*/ 0 w 6137783"/>
              <a:gd name="connsiteY3" fmla="*/ 5163503 h 5163503"/>
              <a:gd name="connsiteX4" fmla="*/ 0 w 6137783"/>
              <a:gd name="connsiteY4" fmla="*/ 15240 h 5163503"/>
              <a:gd name="connsiteX0" fmla="*/ 0 w 6137783"/>
              <a:gd name="connsiteY0" fmla="*/ 0 h 5171191"/>
              <a:gd name="connsiteX1" fmla="*/ 5009833 w 6137783"/>
              <a:gd name="connsiteY1" fmla="*/ 7688 h 5171191"/>
              <a:gd name="connsiteX2" fmla="*/ 5040313 w 6137783"/>
              <a:gd name="connsiteY2" fmla="*/ 5171191 h 5171191"/>
              <a:gd name="connsiteX3" fmla="*/ 0 w 6137783"/>
              <a:gd name="connsiteY3" fmla="*/ 5171191 h 5171191"/>
              <a:gd name="connsiteX4" fmla="*/ 0 w 6137783"/>
              <a:gd name="connsiteY4" fmla="*/ 0 h 517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7783" h="5171191">
                <a:moveTo>
                  <a:pt x="0" y="0"/>
                </a:moveTo>
                <a:lnTo>
                  <a:pt x="5009833" y="7688"/>
                </a:lnTo>
                <a:cubicBezTo>
                  <a:pt x="7067233" y="2523876"/>
                  <a:pt x="5832793" y="4232343"/>
                  <a:pt x="5040313" y="5171191"/>
                </a:cubicBezTo>
                <a:lnTo>
                  <a:pt x="0" y="5171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2" name="AutoShape 11"/>
          <p:cNvSpPr>
            <a:spLocks noChangeAspect="1" noChangeArrowheads="1" noTextEdit="1"/>
          </p:cNvSpPr>
          <p:nvPr userDrawn="1"/>
        </p:nvSpPr>
        <p:spPr bwMode="auto">
          <a:xfrm>
            <a:off x="291318" y="0"/>
            <a:ext cx="6625006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Shape 10"/>
          <p:cNvSpPr txBox="1">
            <a:spLocks noGrp="1"/>
          </p:cNvSpPr>
          <p:nvPr userDrawn="1">
            <p:ph type="ctrTitle"/>
          </p:nvPr>
        </p:nvSpPr>
        <p:spPr>
          <a:xfrm>
            <a:off x="291318" y="1902564"/>
            <a:ext cx="5827253" cy="11597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endParaRPr dirty="0"/>
          </a:p>
        </p:txBody>
      </p:sp>
      <p:sp>
        <p:nvSpPr>
          <p:cNvPr id="7" name="Espace réservé du texte 5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1318" y="4086328"/>
            <a:ext cx="624751" cy="3029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lIns="72000" tIns="0" rIns="72000" bIns="0" anchor="ctr" anchorCtr="0">
            <a:spAutoFit/>
          </a:bodyPr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 dirty="0" smtClean="0"/>
              <a:t>DATE</a:t>
            </a:r>
            <a:endParaRPr lang="fr-FR" dirty="0"/>
          </a:p>
        </p:txBody>
      </p:sp>
      <p:sp>
        <p:nvSpPr>
          <p:cNvPr id="6" name="Espace réservé du texte 5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91318" y="3102518"/>
            <a:ext cx="5827253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400" b="0" cap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 dirty="0" smtClean="0"/>
              <a:t>Sous-titre</a:t>
            </a:r>
            <a:endParaRPr lang="fr-FR" dirty="0"/>
          </a:p>
        </p:txBody>
      </p:sp>
      <p:sp>
        <p:nvSpPr>
          <p:cNvPr id="12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6916324" y="159482"/>
            <a:ext cx="2016224" cy="324036"/>
          </a:xfrm>
        </p:spPr>
        <p:txBody>
          <a:bodyPr lIns="0" tIns="0" rIns="0" bIns="0" anchor="ctr" anchorCtr="0"/>
          <a:lstStyle>
            <a:lvl1pPr marL="0" indent="0" algn="r">
              <a:buNone/>
              <a:defRPr sz="1200" b="0">
                <a:solidFill>
                  <a:srgbClr val="83517B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 dirty="0" smtClean="0"/>
              <a:t>NOM DE L’EMETTEUR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79962"/>
            <a:ext cx="2945365" cy="5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9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v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 userDrawn="1"/>
        </p:nvSpPr>
        <p:spPr bwMode="auto">
          <a:xfrm>
            <a:off x="-36512" y="-11113"/>
            <a:ext cx="6159500" cy="5173663"/>
          </a:xfrm>
          <a:custGeom>
            <a:avLst/>
            <a:gdLst>
              <a:gd name="T0" fmla="*/ 0 w 1930"/>
              <a:gd name="T1" fmla="*/ 2 h 1621"/>
              <a:gd name="T2" fmla="*/ 1576 w 1930"/>
              <a:gd name="T3" fmla="*/ 0 h 1621"/>
              <a:gd name="T4" fmla="*/ 1928 w 1930"/>
              <a:gd name="T5" fmla="*/ 807 h 1621"/>
              <a:gd name="T6" fmla="*/ 1588 w 1930"/>
              <a:gd name="T7" fmla="*/ 1621 h 1621"/>
              <a:gd name="T8" fmla="*/ 0 w 1930"/>
              <a:gd name="T9" fmla="*/ 1621 h 1621"/>
              <a:gd name="T10" fmla="*/ 0 w 1930"/>
              <a:gd name="T11" fmla="*/ 2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0" h="1621">
                <a:moveTo>
                  <a:pt x="0" y="2"/>
                </a:moveTo>
                <a:cubicBezTo>
                  <a:pt x="1576" y="0"/>
                  <a:pt x="1576" y="0"/>
                  <a:pt x="1576" y="0"/>
                </a:cubicBezTo>
                <a:cubicBezTo>
                  <a:pt x="1786" y="210"/>
                  <a:pt x="1926" y="537"/>
                  <a:pt x="1928" y="807"/>
                </a:cubicBezTo>
                <a:cubicBezTo>
                  <a:pt x="1930" y="1078"/>
                  <a:pt x="1829" y="1354"/>
                  <a:pt x="1588" y="1621"/>
                </a:cubicBezTo>
                <a:cubicBezTo>
                  <a:pt x="0" y="1621"/>
                  <a:pt x="0" y="1621"/>
                  <a:pt x="0" y="1621"/>
                </a:cubicBezTo>
                <a:lnTo>
                  <a:pt x="0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68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7"/>
          <p:cNvSpPr>
            <a:spLocks/>
          </p:cNvSpPr>
          <p:nvPr userDrawn="1"/>
        </p:nvSpPr>
        <p:spPr bwMode="auto">
          <a:xfrm>
            <a:off x="-36512" y="-11113"/>
            <a:ext cx="6159500" cy="5173663"/>
          </a:xfrm>
          <a:custGeom>
            <a:avLst/>
            <a:gdLst>
              <a:gd name="T0" fmla="*/ 0 w 1930"/>
              <a:gd name="T1" fmla="*/ 2 h 1621"/>
              <a:gd name="T2" fmla="*/ 1576 w 1930"/>
              <a:gd name="T3" fmla="*/ 0 h 1621"/>
              <a:gd name="T4" fmla="*/ 1928 w 1930"/>
              <a:gd name="T5" fmla="*/ 807 h 1621"/>
              <a:gd name="T6" fmla="*/ 1588 w 1930"/>
              <a:gd name="T7" fmla="*/ 1621 h 1621"/>
              <a:gd name="T8" fmla="*/ 0 w 1930"/>
              <a:gd name="T9" fmla="*/ 1621 h 1621"/>
              <a:gd name="T10" fmla="*/ 0 w 1930"/>
              <a:gd name="T11" fmla="*/ 2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0" h="1621">
                <a:moveTo>
                  <a:pt x="0" y="2"/>
                </a:moveTo>
                <a:cubicBezTo>
                  <a:pt x="1576" y="0"/>
                  <a:pt x="1576" y="0"/>
                  <a:pt x="1576" y="0"/>
                </a:cubicBezTo>
                <a:cubicBezTo>
                  <a:pt x="1786" y="210"/>
                  <a:pt x="1926" y="537"/>
                  <a:pt x="1928" y="807"/>
                </a:cubicBezTo>
                <a:cubicBezTo>
                  <a:pt x="1930" y="1078"/>
                  <a:pt x="1829" y="1354"/>
                  <a:pt x="1588" y="1621"/>
                </a:cubicBezTo>
                <a:cubicBezTo>
                  <a:pt x="0" y="1621"/>
                  <a:pt x="0" y="1621"/>
                  <a:pt x="0" y="1621"/>
                </a:cubicBezTo>
                <a:lnTo>
                  <a:pt x="0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08" y="2014339"/>
            <a:ext cx="5753100" cy="1133475"/>
          </a:xfrm>
          <a:prstGeom prst="rect">
            <a:avLst/>
          </a:prstGeom>
        </p:spPr>
      </p:pic>
      <p:sp>
        <p:nvSpPr>
          <p:cNvPr id="4" name="Freeform 6">
            <a:hlinkClick r:id="rId3"/>
          </p:cNvPr>
          <p:cNvSpPr>
            <a:spLocks noEditPoints="1"/>
          </p:cNvSpPr>
          <p:nvPr userDrawn="1"/>
        </p:nvSpPr>
        <p:spPr bwMode="auto">
          <a:xfrm>
            <a:off x="6624228" y="4485481"/>
            <a:ext cx="393700" cy="390525"/>
          </a:xfrm>
          <a:custGeom>
            <a:avLst/>
            <a:gdLst>
              <a:gd name="T0" fmla="*/ 105 w 105"/>
              <a:gd name="T1" fmla="*/ 52 h 104"/>
              <a:gd name="T2" fmla="*/ 53 w 105"/>
              <a:gd name="T3" fmla="*/ 104 h 104"/>
              <a:gd name="T4" fmla="*/ 0 w 105"/>
              <a:gd name="T5" fmla="*/ 52 h 104"/>
              <a:gd name="T6" fmla="*/ 53 w 105"/>
              <a:gd name="T7" fmla="*/ 0 h 104"/>
              <a:gd name="T8" fmla="*/ 105 w 105"/>
              <a:gd name="T9" fmla="*/ 52 h 104"/>
              <a:gd name="T10" fmla="*/ 64 w 105"/>
              <a:gd name="T11" fmla="*/ 27 h 104"/>
              <a:gd name="T12" fmla="*/ 52 w 105"/>
              <a:gd name="T13" fmla="*/ 40 h 104"/>
              <a:gd name="T14" fmla="*/ 52 w 105"/>
              <a:gd name="T15" fmla="*/ 43 h 104"/>
              <a:gd name="T16" fmla="*/ 26 w 105"/>
              <a:gd name="T17" fmla="*/ 30 h 104"/>
              <a:gd name="T18" fmla="*/ 25 w 105"/>
              <a:gd name="T19" fmla="*/ 36 h 104"/>
              <a:gd name="T20" fmla="*/ 30 w 105"/>
              <a:gd name="T21" fmla="*/ 46 h 104"/>
              <a:gd name="T22" fmla="*/ 25 w 105"/>
              <a:gd name="T23" fmla="*/ 45 h 104"/>
              <a:gd name="T24" fmla="*/ 25 w 105"/>
              <a:gd name="T25" fmla="*/ 45 h 104"/>
              <a:gd name="T26" fmla="*/ 35 w 105"/>
              <a:gd name="T27" fmla="*/ 57 h 104"/>
              <a:gd name="T28" fmla="*/ 31 w 105"/>
              <a:gd name="T29" fmla="*/ 58 h 104"/>
              <a:gd name="T30" fmla="*/ 29 w 105"/>
              <a:gd name="T31" fmla="*/ 57 h 104"/>
              <a:gd name="T32" fmla="*/ 41 w 105"/>
              <a:gd name="T33" fmla="*/ 66 h 104"/>
              <a:gd name="T34" fmla="*/ 25 w 105"/>
              <a:gd name="T35" fmla="*/ 71 h 104"/>
              <a:gd name="T36" fmla="*/ 22 w 105"/>
              <a:gd name="T37" fmla="*/ 71 h 104"/>
              <a:gd name="T38" fmla="*/ 41 w 105"/>
              <a:gd name="T39" fmla="*/ 77 h 104"/>
              <a:gd name="T40" fmla="*/ 77 w 105"/>
              <a:gd name="T41" fmla="*/ 41 h 104"/>
              <a:gd name="T42" fmla="*/ 77 w 105"/>
              <a:gd name="T43" fmla="*/ 40 h 104"/>
              <a:gd name="T44" fmla="*/ 83 w 105"/>
              <a:gd name="T45" fmla="*/ 33 h 104"/>
              <a:gd name="T46" fmla="*/ 76 w 105"/>
              <a:gd name="T47" fmla="*/ 35 h 104"/>
              <a:gd name="T48" fmla="*/ 81 w 105"/>
              <a:gd name="T49" fmla="*/ 28 h 104"/>
              <a:gd name="T50" fmla="*/ 73 w 105"/>
              <a:gd name="T51" fmla="*/ 31 h 104"/>
              <a:gd name="T52" fmla="*/ 64 w 105"/>
              <a:gd name="T53" fmla="*/ 2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5" h="104">
                <a:moveTo>
                  <a:pt x="105" y="52"/>
                </a:moveTo>
                <a:cubicBezTo>
                  <a:pt x="105" y="81"/>
                  <a:pt x="82" y="104"/>
                  <a:pt x="53" y="104"/>
                </a:cubicBezTo>
                <a:cubicBezTo>
                  <a:pt x="24" y="104"/>
                  <a:pt x="0" y="81"/>
                  <a:pt x="0" y="52"/>
                </a:cubicBezTo>
                <a:cubicBezTo>
                  <a:pt x="0" y="23"/>
                  <a:pt x="24" y="0"/>
                  <a:pt x="53" y="0"/>
                </a:cubicBezTo>
                <a:cubicBezTo>
                  <a:pt x="82" y="0"/>
                  <a:pt x="105" y="23"/>
                  <a:pt x="105" y="52"/>
                </a:cubicBezTo>
                <a:moveTo>
                  <a:pt x="64" y="27"/>
                </a:moveTo>
                <a:cubicBezTo>
                  <a:pt x="57" y="27"/>
                  <a:pt x="52" y="33"/>
                  <a:pt x="52" y="40"/>
                </a:cubicBezTo>
                <a:cubicBezTo>
                  <a:pt x="52" y="41"/>
                  <a:pt x="52" y="42"/>
                  <a:pt x="52" y="43"/>
                </a:cubicBezTo>
                <a:cubicBezTo>
                  <a:pt x="42" y="42"/>
                  <a:pt x="33" y="37"/>
                  <a:pt x="26" y="30"/>
                </a:cubicBezTo>
                <a:cubicBezTo>
                  <a:pt x="25" y="31"/>
                  <a:pt x="25" y="34"/>
                  <a:pt x="25" y="36"/>
                </a:cubicBezTo>
                <a:cubicBezTo>
                  <a:pt x="25" y="40"/>
                  <a:pt x="27" y="44"/>
                  <a:pt x="30" y="46"/>
                </a:cubicBezTo>
                <a:cubicBezTo>
                  <a:pt x="28" y="46"/>
                  <a:pt x="26" y="46"/>
                  <a:pt x="25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51"/>
                  <a:pt x="29" y="56"/>
                  <a:pt x="35" y="57"/>
                </a:cubicBezTo>
                <a:cubicBezTo>
                  <a:pt x="34" y="57"/>
                  <a:pt x="33" y="58"/>
                  <a:pt x="31" y="58"/>
                </a:cubicBezTo>
                <a:cubicBezTo>
                  <a:pt x="31" y="58"/>
                  <a:pt x="30" y="57"/>
                  <a:pt x="29" y="57"/>
                </a:cubicBezTo>
                <a:cubicBezTo>
                  <a:pt x="31" y="62"/>
                  <a:pt x="35" y="66"/>
                  <a:pt x="41" y="66"/>
                </a:cubicBezTo>
                <a:cubicBezTo>
                  <a:pt x="36" y="69"/>
                  <a:pt x="31" y="71"/>
                  <a:pt x="25" y="71"/>
                </a:cubicBezTo>
                <a:cubicBezTo>
                  <a:pt x="24" y="71"/>
                  <a:pt x="23" y="71"/>
                  <a:pt x="22" y="71"/>
                </a:cubicBezTo>
                <a:cubicBezTo>
                  <a:pt x="28" y="75"/>
                  <a:pt x="34" y="77"/>
                  <a:pt x="41" y="77"/>
                </a:cubicBezTo>
                <a:cubicBezTo>
                  <a:pt x="64" y="77"/>
                  <a:pt x="77" y="58"/>
                  <a:pt x="77" y="41"/>
                </a:cubicBezTo>
                <a:cubicBezTo>
                  <a:pt x="77" y="41"/>
                  <a:pt x="77" y="40"/>
                  <a:pt x="77" y="40"/>
                </a:cubicBezTo>
                <a:cubicBezTo>
                  <a:pt x="79" y="38"/>
                  <a:pt x="81" y="36"/>
                  <a:pt x="83" y="33"/>
                </a:cubicBezTo>
                <a:cubicBezTo>
                  <a:pt x="81" y="34"/>
                  <a:pt x="78" y="35"/>
                  <a:pt x="76" y="35"/>
                </a:cubicBezTo>
                <a:cubicBezTo>
                  <a:pt x="78" y="34"/>
                  <a:pt x="80" y="31"/>
                  <a:pt x="81" y="28"/>
                </a:cubicBezTo>
                <a:cubicBezTo>
                  <a:pt x="79" y="30"/>
                  <a:pt x="76" y="31"/>
                  <a:pt x="73" y="31"/>
                </a:cubicBezTo>
                <a:cubicBezTo>
                  <a:pt x="71" y="29"/>
                  <a:pt x="68" y="27"/>
                  <a:pt x="64" y="2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Freeform 14">
            <a:hlinkClick r:id="rId4"/>
          </p:cNvPr>
          <p:cNvSpPr>
            <a:spLocks noEditPoints="1"/>
          </p:cNvSpPr>
          <p:nvPr userDrawn="1"/>
        </p:nvSpPr>
        <p:spPr bwMode="auto">
          <a:xfrm>
            <a:off x="7077525" y="4485481"/>
            <a:ext cx="390525" cy="390525"/>
          </a:xfrm>
          <a:custGeom>
            <a:avLst/>
            <a:gdLst>
              <a:gd name="T0" fmla="*/ 104 w 104"/>
              <a:gd name="T1" fmla="*/ 52 h 104"/>
              <a:gd name="T2" fmla="*/ 52 w 104"/>
              <a:gd name="T3" fmla="*/ 104 h 104"/>
              <a:gd name="T4" fmla="*/ 0 w 104"/>
              <a:gd name="T5" fmla="*/ 52 h 104"/>
              <a:gd name="T6" fmla="*/ 52 w 104"/>
              <a:gd name="T7" fmla="*/ 0 h 104"/>
              <a:gd name="T8" fmla="*/ 104 w 104"/>
              <a:gd name="T9" fmla="*/ 52 h 104"/>
              <a:gd name="T10" fmla="*/ 37 w 104"/>
              <a:gd name="T11" fmla="*/ 43 h 104"/>
              <a:gd name="T12" fmla="*/ 26 w 104"/>
              <a:gd name="T13" fmla="*/ 43 h 104"/>
              <a:gd name="T14" fmla="*/ 26 w 104"/>
              <a:gd name="T15" fmla="*/ 78 h 104"/>
              <a:gd name="T16" fmla="*/ 37 w 104"/>
              <a:gd name="T17" fmla="*/ 78 h 104"/>
              <a:gd name="T18" fmla="*/ 37 w 104"/>
              <a:gd name="T19" fmla="*/ 43 h 104"/>
              <a:gd name="T20" fmla="*/ 38 w 104"/>
              <a:gd name="T21" fmla="*/ 32 h 104"/>
              <a:gd name="T22" fmla="*/ 32 w 104"/>
              <a:gd name="T23" fmla="*/ 27 h 104"/>
              <a:gd name="T24" fmla="*/ 25 w 104"/>
              <a:gd name="T25" fmla="*/ 32 h 104"/>
              <a:gd name="T26" fmla="*/ 32 w 104"/>
              <a:gd name="T27" fmla="*/ 38 h 104"/>
              <a:gd name="T28" fmla="*/ 32 w 104"/>
              <a:gd name="T29" fmla="*/ 38 h 104"/>
              <a:gd name="T30" fmla="*/ 38 w 104"/>
              <a:gd name="T31" fmla="*/ 32 h 104"/>
              <a:gd name="T32" fmla="*/ 79 w 104"/>
              <a:gd name="T33" fmla="*/ 58 h 104"/>
              <a:gd name="T34" fmla="*/ 65 w 104"/>
              <a:gd name="T35" fmla="*/ 42 h 104"/>
              <a:gd name="T36" fmla="*/ 55 w 104"/>
              <a:gd name="T37" fmla="*/ 48 h 104"/>
              <a:gd name="T38" fmla="*/ 55 w 104"/>
              <a:gd name="T39" fmla="*/ 43 h 104"/>
              <a:gd name="T40" fmla="*/ 44 w 104"/>
              <a:gd name="T41" fmla="*/ 43 h 104"/>
              <a:gd name="T42" fmla="*/ 44 w 104"/>
              <a:gd name="T43" fmla="*/ 78 h 104"/>
              <a:gd name="T44" fmla="*/ 55 w 104"/>
              <a:gd name="T45" fmla="*/ 78 h 104"/>
              <a:gd name="T46" fmla="*/ 55 w 104"/>
              <a:gd name="T47" fmla="*/ 58 h 104"/>
              <a:gd name="T48" fmla="*/ 56 w 104"/>
              <a:gd name="T49" fmla="*/ 56 h 104"/>
              <a:gd name="T50" fmla="*/ 61 w 104"/>
              <a:gd name="T51" fmla="*/ 51 h 104"/>
              <a:gd name="T52" fmla="*/ 67 w 104"/>
              <a:gd name="T53" fmla="*/ 59 h 104"/>
              <a:gd name="T54" fmla="*/ 67 w 104"/>
              <a:gd name="T55" fmla="*/ 78 h 104"/>
              <a:gd name="T56" fmla="*/ 79 w 104"/>
              <a:gd name="T57" fmla="*/ 78 h 104"/>
              <a:gd name="T58" fmla="*/ 79 w 104"/>
              <a:gd name="T59" fmla="*/ 5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4" h="104">
                <a:moveTo>
                  <a:pt x="104" y="52"/>
                </a:moveTo>
                <a:cubicBezTo>
                  <a:pt x="104" y="81"/>
                  <a:pt x="81" y="104"/>
                  <a:pt x="52" y="104"/>
                </a:cubicBezTo>
                <a:cubicBezTo>
                  <a:pt x="23" y="104"/>
                  <a:pt x="0" y="81"/>
                  <a:pt x="0" y="52"/>
                </a:cubicBezTo>
                <a:cubicBezTo>
                  <a:pt x="0" y="23"/>
                  <a:pt x="23" y="0"/>
                  <a:pt x="52" y="0"/>
                </a:cubicBezTo>
                <a:cubicBezTo>
                  <a:pt x="81" y="0"/>
                  <a:pt x="104" y="23"/>
                  <a:pt x="104" y="52"/>
                </a:cubicBezTo>
                <a:moveTo>
                  <a:pt x="37" y="43"/>
                </a:moveTo>
                <a:cubicBezTo>
                  <a:pt x="26" y="43"/>
                  <a:pt x="26" y="43"/>
                  <a:pt x="26" y="43"/>
                </a:cubicBezTo>
                <a:cubicBezTo>
                  <a:pt x="26" y="78"/>
                  <a:pt x="26" y="78"/>
                  <a:pt x="26" y="78"/>
                </a:cubicBezTo>
                <a:cubicBezTo>
                  <a:pt x="37" y="78"/>
                  <a:pt x="37" y="78"/>
                  <a:pt x="37" y="78"/>
                </a:cubicBezTo>
                <a:lnTo>
                  <a:pt x="37" y="43"/>
                </a:lnTo>
                <a:close/>
                <a:moveTo>
                  <a:pt x="38" y="32"/>
                </a:moveTo>
                <a:cubicBezTo>
                  <a:pt x="38" y="29"/>
                  <a:pt x="36" y="27"/>
                  <a:pt x="32" y="27"/>
                </a:cubicBezTo>
                <a:cubicBezTo>
                  <a:pt x="28" y="27"/>
                  <a:pt x="25" y="29"/>
                  <a:pt x="25" y="32"/>
                </a:cubicBezTo>
                <a:cubicBezTo>
                  <a:pt x="25" y="36"/>
                  <a:pt x="28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6" y="38"/>
                  <a:pt x="38" y="36"/>
                  <a:pt x="38" y="32"/>
                </a:cubicBezTo>
                <a:moveTo>
                  <a:pt x="79" y="58"/>
                </a:moveTo>
                <a:cubicBezTo>
                  <a:pt x="79" y="47"/>
                  <a:pt x="73" y="42"/>
                  <a:pt x="65" y="42"/>
                </a:cubicBezTo>
                <a:cubicBezTo>
                  <a:pt x="59" y="42"/>
                  <a:pt x="57" y="46"/>
                  <a:pt x="55" y="48"/>
                </a:cubicBezTo>
                <a:cubicBezTo>
                  <a:pt x="55" y="43"/>
                  <a:pt x="55" y="43"/>
                  <a:pt x="55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6"/>
                  <a:pt x="44" y="78"/>
                  <a:pt x="44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7"/>
                  <a:pt x="55" y="56"/>
                  <a:pt x="56" y="56"/>
                </a:cubicBezTo>
                <a:cubicBezTo>
                  <a:pt x="56" y="53"/>
                  <a:pt x="58" y="51"/>
                  <a:pt x="61" y="51"/>
                </a:cubicBezTo>
                <a:cubicBezTo>
                  <a:pt x="66" y="51"/>
                  <a:pt x="67" y="54"/>
                  <a:pt x="67" y="59"/>
                </a:cubicBezTo>
                <a:cubicBezTo>
                  <a:pt x="67" y="78"/>
                  <a:pt x="67" y="78"/>
                  <a:pt x="67" y="78"/>
                </a:cubicBezTo>
                <a:cubicBezTo>
                  <a:pt x="79" y="78"/>
                  <a:pt x="79" y="78"/>
                  <a:pt x="79" y="78"/>
                </a:cubicBezTo>
                <a:lnTo>
                  <a:pt x="79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7527647" y="4485481"/>
            <a:ext cx="374650" cy="390525"/>
            <a:chOff x="7656513" y="4516438"/>
            <a:chExt cx="374650" cy="390525"/>
          </a:xfrm>
        </p:grpSpPr>
        <p:sp>
          <p:nvSpPr>
            <p:cNvPr id="7" name="Oval 15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7797800" y="4667251"/>
              <a:ext cx="90487" cy="93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16">
              <a:hlinkClick r:id="rId5"/>
            </p:cNvPr>
            <p:cNvSpPr>
              <a:spLocks noEditPoints="1"/>
            </p:cNvSpPr>
            <p:nvPr/>
          </p:nvSpPr>
          <p:spPr bwMode="auto">
            <a:xfrm>
              <a:off x="7734300" y="4595813"/>
              <a:ext cx="222250" cy="231775"/>
            </a:xfrm>
            <a:custGeom>
              <a:avLst/>
              <a:gdLst>
                <a:gd name="T0" fmla="*/ 58 w 59"/>
                <a:gd name="T1" fmla="*/ 9 h 62"/>
                <a:gd name="T2" fmla="*/ 55 w 59"/>
                <a:gd name="T3" fmla="*/ 5 h 62"/>
                <a:gd name="T4" fmla="*/ 51 w 59"/>
                <a:gd name="T5" fmla="*/ 2 h 62"/>
                <a:gd name="T6" fmla="*/ 44 w 59"/>
                <a:gd name="T7" fmla="*/ 0 h 62"/>
                <a:gd name="T8" fmla="*/ 29 w 59"/>
                <a:gd name="T9" fmla="*/ 0 h 62"/>
                <a:gd name="T10" fmla="*/ 15 w 59"/>
                <a:gd name="T11" fmla="*/ 0 h 62"/>
                <a:gd name="T12" fmla="*/ 8 w 59"/>
                <a:gd name="T13" fmla="*/ 2 h 62"/>
                <a:gd name="T14" fmla="*/ 4 w 59"/>
                <a:gd name="T15" fmla="*/ 5 h 62"/>
                <a:gd name="T16" fmla="*/ 1 w 59"/>
                <a:gd name="T17" fmla="*/ 9 h 62"/>
                <a:gd name="T18" fmla="*/ 0 w 59"/>
                <a:gd name="T19" fmla="*/ 16 h 62"/>
                <a:gd name="T20" fmla="*/ 0 w 59"/>
                <a:gd name="T21" fmla="*/ 31 h 62"/>
                <a:gd name="T22" fmla="*/ 0 w 59"/>
                <a:gd name="T23" fmla="*/ 46 h 62"/>
                <a:gd name="T24" fmla="*/ 1 w 59"/>
                <a:gd name="T25" fmla="*/ 53 h 62"/>
                <a:gd name="T26" fmla="*/ 4 w 59"/>
                <a:gd name="T27" fmla="*/ 58 h 62"/>
                <a:gd name="T28" fmla="*/ 8 w 59"/>
                <a:gd name="T29" fmla="*/ 61 h 62"/>
                <a:gd name="T30" fmla="*/ 15 w 59"/>
                <a:gd name="T31" fmla="*/ 62 h 62"/>
                <a:gd name="T32" fmla="*/ 29 w 59"/>
                <a:gd name="T33" fmla="*/ 62 h 62"/>
                <a:gd name="T34" fmla="*/ 44 w 59"/>
                <a:gd name="T35" fmla="*/ 62 h 62"/>
                <a:gd name="T36" fmla="*/ 51 w 59"/>
                <a:gd name="T37" fmla="*/ 61 h 62"/>
                <a:gd name="T38" fmla="*/ 55 w 59"/>
                <a:gd name="T39" fmla="*/ 58 h 62"/>
                <a:gd name="T40" fmla="*/ 58 w 59"/>
                <a:gd name="T41" fmla="*/ 53 h 62"/>
                <a:gd name="T42" fmla="*/ 59 w 59"/>
                <a:gd name="T43" fmla="*/ 46 h 62"/>
                <a:gd name="T44" fmla="*/ 59 w 59"/>
                <a:gd name="T45" fmla="*/ 31 h 62"/>
                <a:gd name="T46" fmla="*/ 59 w 59"/>
                <a:gd name="T47" fmla="*/ 16 h 62"/>
                <a:gd name="T48" fmla="*/ 58 w 59"/>
                <a:gd name="T49" fmla="*/ 9 h 62"/>
                <a:gd name="T50" fmla="*/ 29 w 59"/>
                <a:gd name="T51" fmla="*/ 50 h 62"/>
                <a:gd name="T52" fmla="*/ 11 w 59"/>
                <a:gd name="T53" fmla="*/ 31 h 62"/>
                <a:gd name="T54" fmla="*/ 29 w 59"/>
                <a:gd name="T55" fmla="*/ 12 h 62"/>
                <a:gd name="T56" fmla="*/ 48 w 59"/>
                <a:gd name="T57" fmla="*/ 31 h 62"/>
                <a:gd name="T58" fmla="*/ 29 w 59"/>
                <a:gd name="T59" fmla="*/ 50 h 62"/>
                <a:gd name="T60" fmla="*/ 49 w 59"/>
                <a:gd name="T61" fmla="*/ 15 h 62"/>
                <a:gd name="T62" fmla="*/ 44 w 59"/>
                <a:gd name="T63" fmla="*/ 11 h 62"/>
                <a:gd name="T64" fmla="*/ 49 w 59"/>
                <a:gd name="T65" fmla="*/ 6 h 62"/>
                <a:gd name="T66" fmla="*/ 53 w 59"/>
                <a:gd name="T67" fmla="*/ 11 h 62"/>
                <a:gd name="T68" fmla="*/ 49 w 59"/>
                <a:gd name="T69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2">
                  <a:moveTo>
                    <a:pt x="58" y="9"/>
                  </a:moveTo>
                  <a:cubicBezTo>
                    <a:pt x="57" y="7"/>
                    <a:pt x="56" y="6"/>
                    <a:pt x="55" y="5"/>
                  </a:cubicBezTo>
                  <a:cubicBezTo>
                    <a:pt x="54" y="3"/>
                    <a:pt x="52" y="2"/>
                    <a:pt x="51" y="2"/>
                  </a:cubicBezTo>
                  <a:cubicBezTo>
                    <a:pt x="49" y="1"/>
                    <a:pt x="47" y="1"/>
                    <a:pt x="44" y="0"/>
                  </a:cubicBezTo>
                  <a:cubicBezTo>
                    <a:pt x="40" y="0"/>
                    <a:pt x="39" y="0"/>
                    <a:pt x="29" y="0"/>
                  </a:cubicBezTo>
                  <a:cubicBezTo>
                    <a:pt x="20" y="0"/>
                    <a:pt x="18" y="0"/>
                    <a:pt x="15" y="0"/>
                  </a:cubicBezTo>
                  <a:cubicBezTo>
                    <a:pt x="11" y="1"/>
                    <a:pt x="9" y="1"/>
                    <a:pt x="8" y="2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2" y="6"/>
                    <a:pt x="2" y="7"/>
                    <a:pt x="1" y="9"/>
                  </a:cubicBezTo>
                  <a:cubicBezTo>
                    <a:pt x="0" y="10"/>
                    <a:pt x="0" y="12"/>
                    <a:pt x="0" y="16"/>
                  </a:cubicBezTo>
                  <a:cubicBezTo>
                    <a:pt x="0" y="20"/>
                    <a:pt x="0" y="21"/>
                    <a:pt x="0" y="31"/>
                  </a:cubicBezTo>
                  <a:cubicBezTo>
                    <a:pt x="0" y="41"/>
                    <a:pt x="0" y="42"/>
                    <a:pt x="0" y="46"/>
                  </a:cubicBezTo>
                  <a:cubicBezTo>
                    <a:pt x="0" y="50"/>
                    <a:pt x="0" y="52"/>
                    <a:pt x="1" y="53"/>
                  </a:cubicBezTo>
                  <a:cubicBezTo>
                    <a:pt x="2" y="55"/>
                    <a:pt x="2" y="56"/>
                    <a:pt x="4" y="58"/>
                  </a:cubicBezTo>
                  <a:cubicBezTo>
                    <a:pt x="5" y="59"/>
                    <a:pt x="6" y="60"/>
                    <a:pt x="8" y="61"/>
                  </a:cubicBezTo>
                  <a:cubicBezTo>
                    <a:pt x="9" y="61"/>
                    <a:pt x="11" y="62"/>
                    <a:pt x="15" y="62"/>
                  </a:cubicBezTo>
                  <a:cubicBezTo>
                    <a:pt x="18" y="62"/>
                    <a:pt x="20" y="62"/>
                    <a:pt x="29" y="62"/>
                  </a:cubicBezTo>
                  <a:cubicBezTo>
                    <a:pt x="39" y="62"/>
                    <a:pt x="40" y="62"/>
                    <a:pt x="44" y="62"/>
                  </a:cubicBezTo>
                  <a:cubicBezTo>
                    <a:pt x="47" y="62"/>
                    <a:pt x="49" y="61"/>
                    <a:pt x="51" y="61"/>
                  </a:cubicBezTo>
                  <a:cubicBezTo>
                    <a:pt x="52" y="60"/>
                    <a:pt x="54" y="59"/>
                    <a:pt x="55" y="58"/>
                  </a:cubicBezTo>
                  <a:cubicBezTo>
                    <a:pt x="56" y="56"/>
                    <a:pt x="57" y="55"/>
                    <a:pt x="58" y="53"/>
                  </a:cubicBezTo>
                  <a:cubicBezTo>
                    <a:pt x="58" y="52"/>
                    <a:pt x="59" y="50"/>
                    <a:pt x="59" y="46"/>
                  </a:cubicBezTo>
                  <a:cubicBezTo>
                    <a:pt x="59" y="42"/>
                    <a:pt x="59" y="41"/>
                    <a:pt x="59" y="31"/>
                  </a:cubicBezTo>
                  <a:cubicBezTo>
                    <a:pt x="59" y="21"/>
                    <a:pt x="59" y="20"/>
                    <a:pt x="59" y="16"/>
                  </a:cubicBezTo>
                  <a:cubicBezTo>
                    <a:pt x="59" y="12"/>
                    <a:pt x="58" y="10"/>
                    <a:pt x="58" y="9"/>
                  </a:cubicBezTo>
                  <a:close/>
                  <a:moveTo>
                    <a:pt x="29" y="50"/>
                  </a:moveTo>
                  <a:cubicBezTo>
                    <a:pt x="19" y="50"/>
                    <a:pt x="11" y="42"/>
                    <a:pt x="11" y="31"/>
                  </a:cubicBezTo>
                  <a:cubicBezTo>
                    <a:pt x="11" y="20"/>
                    <a:pt x="19" y="12"/>
                    <a:pt x="29" y="12"/>
                  </a:cubicBezTo>
                  <a:cubicBezTo>
                    <a:pt x="40" y="12"/>
                    <a:pt x="48" y="20"/>
                    <a:pt x="48" y="31"/>
                  </a:cubicBezTo>
                  <a:cubicBezTo>
                    <a:pt x="48" y="42"/>
                    <a:pt x="40" y="50"/>
                    <a:pt x="29" y="50"/>
                  </a:cubicBezTo>
                  <a:close/>
                  <a:moveTo>
                    <a:pt x="49" y="15"/>
                  </a:moveTo>
                  <a:cubicBezTo>
                    <a:pt x="46" y="15"/>
                    <a:pt x="44" y="13"/>
                    <a:pt x="44" y="11"/>
                  </a:cubicBezTo>
                  <a:cubicBezTo>
                    <a:pt x="44" y="8"/>
                    <a:pt x="46" y="6"/>
                    <a:pt x="49" y="6"/>
                  </a:cubicBezTo>
                  <a:cubicBezTo>
                    <a:pt x="51" y="6"/>
                    <a:pt x="53" y="8"/>
                    <a:pt x="53" y="11"/>
                  </a:cubicBezTo>
                  <a:cubicBezTo>
                    <a:pt x="53" y="13"/>
                    <a:pt x="51" y="15"/>
                    <a:pt x="4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17">
              <a:hlinkClick r:id="rId6"/>
            </p:cNvPr>
            <p:cNvSpPr>
              <a:spLocks noEditPoints="1"/>
            </p:cNvSpPr>
            <p:nvPr/>
          </p:nvSpPr>
          <p:spPr bwMode="auto">
            <a:xfrm>
              <a:off x="7656513" y="4516438"/>
              <a:ext cx="374650" cy="390525"/>
            </a:xfrm>
            <a:custGeom>
              <a:avLst/>
              <a:gdLst>
                <a:gd name="T0" fmla="*/ 50 w 100"/>
                <a:gd name="T1" fmla="*/ 0 h 104"/>
                <a:gd name="T2" fmla="*/ 0 w 100"/>
                <a:gd name="T3" fmla="*/ 52 h 104"/>
                <a:gd name="T4" fmla="*/ 50 w 100"/>
                <a:gd name="T5" fmla="*/ 104 h 104"/>
                <a:gd name="T6" fmla="*/ 100 w 100"/>
                <a:gd name="T7" fmla="*/ 52 h 104"/>
                <a:gd name="T8" fmla="*/ 50 w 100"/>
                <a:gd name="T9" fmla="*/ 0 h 104"/>
                <a:gd name="T10" fmla="*/ 85 w 100"/>
                <a:gd name="T11" fmla="*/ 77 h 104"/>
                <a:gd name="T12" fmla="*/ 80 w 100"/>
                <a:gd name="T13" fmla="*/ 84 h 104"/>
                <a:gd name="T14" fmla="*/ 74 w 100"/>
                <a:gd name="T15" fmla="*/ 88 h 104"/>
                <a:gd name="T16" fmla="*/ 65 w 100"/>
                <a:gd name="T17" fmla="*/ 90 h 104"/>
                <a:gd name="T18" fmla="*/ 50 w 100"/>
                <a:gd name="T19" fmla="*/ 90 h 104"/>
                <a:gd name="T20" fmla="*/ 35 w 100"/>
                <a:gd name="T21" fmla="*/ 90 h 104"/>
                <a:gd name="T22" fmla="*/ 26 w 100"/>
                <a:gd name="T23" fmla="*/ 88 h 104"/>
                <a:gd name="T24" fmla="*/ 20 w 100"/>
                <a:gd name="T25" fmla="*/ 84 h 104"/>
                <a:gd name="T26" fmla="*/ 16 w 100"/>
                <a:gd name="T27" fmla="*/ 77 h 104"/>
                <a:gd name="T28" fmla="*/ 14 w 100"/>
                <a:gd name="T29" fmla="*/ 68 h 104"/>
                <a:gd name="T30" fmla="*/ 14 w 100"/>
                <a:gd name="T31" fmla="*/ 52 h 104"/>
                <a:gd name="T32" fmla="*/ 14 w 100"/>
                <a:gd name="T33" fmla="*/ 37 h 104"/>
                <a:gd name="T34" fmla="*/ 16 w 100"/>
                <a:gd name="T35" fmla="*/ 27 h 104"/>
                <a:gd name="T36" fmla="*/ 20 w 100"/>
                <a:gd name="T37" fmla="*/ 21 h 104"/>
                <a:gd name="T38" fmla="*/ 26 w 100"/>
                <a:gd name="T39" fmla="*/ 16 h 104"/>
                <a:gd name="T40" fmla="*/ 35 w 100"/>
                <a:gd name="T41" fmla="*/ 15 h 104"/>
                <a:gd name="T42" fmla="*/ 50 w 100"/>
                <a:gd name="T43" fmla="*/ 14 h 104"/>
                <a:gd name="T44" fmla="*/ 65 w 100"/>
                <a:gd name="T45" fmla="*/ 15 h 104"/>
                <a:gd name="T46" fmla="*/ 74 w 100"/>
                <a:gd name="T47" fmla="*/ 16 h 104"/>
                <a:gd name="T48" fmla="*/ 80 w 100"/>
                <a:gd name="T49" fmla="*/ 21 h 104"/>
                <a:gd name="T50" fmla="*/ 85 w 100"/>
                <a:gd name="T51" fmla="*/ 27 h 104"/>
                <a:gd name="T52" fmla="*/ 86 w 100"/>
                <a:gd name="T53" fmla="*/ 37 h 104"/>
                <a:gd name="T54" fmla="*/ 87 w 100"/>
                <a:gd name="T55" fmla="*/ 52 h 104"/>
                <a:gd name="T56" fmla="*/ 86 w 100"/>
                <a:gd name="T57" fmla="*/ 68 h 104"/>
                <a:gd name="T58" fmla="*/ 85 w 100"/>
                <a:gd name="T59" fmla="*/ 7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0" h="104">
                  <a:moveTo>
                    <a:pt x="50" y="0"/>
                  </a:moveTo>
                  <a:cubicBezTo>
                    <a:pt x="22" y="0"/>
                    <a:pt x="0" y="23"/>
                    <a:pt x="0" y="52"/>
                  </a:cubicBezTo>
                  <a:cubicBezTo>
                    <a:pt x="0" y="81"/>
                    <a:pt x="22" y="104"/>
                    <a:pt x="50" y="104"/>
                  </a:cubicBezTo>
                  <a:cubicBezTo>
                    <a:pt x="78" y="104"/>
                    <a:pt x="100" y="81"/>
                    <a:pt x="100" y="52"/>
                  </a:cubicBezTo>
                  <a:cubicBezTo>
                    <a:pt x="100" y="23"/>
                    <a:pt x="78" y="0"/>
                    <a:pt x="50" y="0"/>
                  </a:cubicBezTo>
                  <a:close/>
                  <a:moveTo>
                    <a:pt x="85" y="77"/>
                  </a:moveTo>
                  <a:cubicBezTo>
                    <a:pt x="84" y="79"/>
                    <a:pt x="82" y="81"/>
                    <a:pt x="80" y="84"/>
                  </a:cubicBezTo>
                  <a:cubicBezTo>
                    <a:pt x="78" y="86"/>
                    <a:pt x="76" y="87"/>
                    <a:pt x="74" y="88"/>
                  </a:cubicBezTo>
                  <a:cubicBezTo>
                    <a:pt x="72" y="89"/>
                    <a:pt x="69" y="89"/>
                    <a:pt x="65" y="90"/>
                  </a:cubicBezTo>
                  <a:cubicBezTo>
                    <a:pt x="61" y="90"/>
                    <a:pt x="60" y="90"/>
                    <a:pt x="50" y="90"/>
                  </a:cubicBezTo>
                  <a:cubicBezTo>
                    <a:pt x="40" y="90"/>
                    <a:pt x="39" y="90"/>
                    <a:pt x="35" y="90"/>
                  </a:cubicBezTo>
                  <a:cubicBezTo>
                    <a:pt x="31" y="89"/>
                    <a:pt x="29" y="89"/>
                    <a:pt x="26" y="88"/>
                  </a:cubicBezTo>
                  <a:cubicBezTo>
                    <a:pt x="24" y="87"/>
                    <a:pt x="22" y="86"/>
                    <a:pt x="20" y="84"/>
                  </a:cubicBezTo>
                  <a:cubicBezTo>
                    <a:pt x="18" y="81"/>
                    <a:pt x="17" y="79"/>
                    <a:pt x="16" y="77"/>
                  </a:cubicBezTo>
                  <a:cubicBezTo>
                    <a:pt x="15" y="74"/>
                    <a:pt x="14" y="72"/>
                    <a:pt x="14" y="68"/>
                  </a:cubicBezTo>
                  <a:cubicBezTo>
                    <a:pt x="14" y="64"/>
                    <a:pt x="14" y="62"/>
                    <a:pt x="14" y="52"/>
                  </a:cubicBezTo>
                  <a:cubicBezTo>
                    <a:pt x="14" y="42"/>
                    <a:pt x="14" y="41"/>
                    <a:pt x="14" y="37"/>
                  </a:cubicBezTo>
                  <a:cubicBezTo>
                    <a:pt x="14" y="33"/>
                    <a:pt x="15" y="30"/>
                    <a:pt x="16" y="27"/>
                  </a:cubicBezTo>
                  <a:cubicBezTo>
                    <a:pt x="17" y="25"/>
                    <a:pt x="18" y="23"/>
                    <a:pt x="20" y="21"/>
                  </a:cubicBezTo>
                  <a:cubicBezTo>
                    <a:pt x="22" y="19"/>
                    <a:pt x="24" y="17"/>
                    <a:pt x="26" y="16"/>
                  </a:cubicBezTo>
                  <a:cubicBezTo>
                    <a:pt x="29" y="15"/>
                    <a:pt x="31" y="15"/>
                    <a:pt x="35" y="15"/>
                  </a:cubicBezTo>
                  <a:cubicBezTo>
                    <a:pt x="39" y="14"/>
                    <a:pt x="40" y="14"/>
                    <a:pt x="50" y="14"/>
                  </a:cubicBezTo>
                  <a:cubicBezTo>
                    <a:pt x="60" y="14"/>
                    <a:pt x="61" y="14"/>
                    <a:pt x="65" y="15"/>
                  </a:cubicBezTo>
                  <a:cubicBezTo>
                    <a:pt x="69" y="15"/>
                    <a:pt x="72" y="15"/>
                    <a:pt x="74" y="16"/>
                  </a:cubicBezTo>
                  <a:cubicBezTo>
                    <a:pt x="76" y="17"/>
                    <a:pt x="78" y="19"/>
                    <a:pt x="80" y="21"/>
                  </a:cubicBezTo>
                  <a:cubicBezTo>
                    <a:pt x="82" y="23"/>
                    <a:pt x="84" y="25"/>
                    <a:pt x="85" y="27"/>
                  </a:cubicBezTo>
                  <a:cubicBezTo>
                    <a:pt x="86" y="30"/>
                    <a:pt x="86" y="33"/>
                    <a:pt x="86" y="37"/>
                  </a:cubicBezTo>
                  <a:cubicBezTo>
                    <a:pt x="86" y="41"/>
                    <a:pt x="87" y="42"/>
                    <a:pt x="87" y="52"/>
                  </a:cubicBezTo>
                  <a:cubicBezTo>
                    <a:pt x="87" y="62"/>
                    <a:pt x="86" y="64"/>
                    <a:pt x="86" y="68"/>
                  </a:cubicBezTo>
                  <a:cubicBezTo>
                    <a:pt x="86" y="72"/>
                    <a:pt x="86" y="74"/>
                    <a:pt x="8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" name="Shape 190">
            <a:hlinkClick r:id="rId7"/>
          </p:cNvPr>
          <p:cNvSpPr txBox="1">
            <a:spLocks/>
          </p:cNvSpPr>
          <p:nvPr userDrawn="1"/>
        </p:nvSpPr>
        <p:spPr>
          <a:xfrm>
            <a:off x="6660232" y="4199595"/>
            <a:ext cx="1202253" cy="172355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all" baseline="0">
                <a:solidFill>
                  <a:schemeClr val="accent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/>
                <a:sym typeface="Arial"/>
              </a:defRPr>
            </a:lvl1pPr>
          </a:lstStyle>
          <a:p>
            <a:pPr algn="l">
              <a:lnSpc>
                <a:spcPct val="80000"/>
              </a:lnSpc>
            </a:pPr>
            <a:r>
              <a:rPr lang="fr-FR" sz="1400" cap="none" dirty="0" smtClean="0">
                <a:solidFill>
                  <a:schemeClr val="bg1"/>
                </a:solidFill>
                <a:latin typeface="+mn-lt"/>
                <a:ea typeface="Cabin"/>
                <a:cs typeface="Cabin"/>
                <a:sym typeface="Cabin"/>
              </a:rPr>
              <a:t>groupebpce.fr</a:t>
            </a:r>
            <a:endParaRPr lang="fr-FR" sz="1400" cap="none" dirty="0">
              <a:solidFill>
                <a:schemeClr val="bg1"/>
              </a:solidFill>
              <a:latin typeface="+mn-lt"/>
              <a:ea typeface="Cabin"/>
              <a:cs typeface="Cabin"/>
              <a:sym typeface="Cabin"/>
            </a:endParaRP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7961895" y="4487862"/>
            <a:ext cx="390525" cy="390525"/>
            <a:chOff x="7173964" y="1442837"/>
            <a:chExt cx="390525" cy="390525"/>
          </a:xfrm>
        </p:grpSpPr>
        <p:sp>
          <p:nvSpPr>
            <p:cNvPr id="13" name="Ellipse 12">
              <a:hlinkClick r:id="rId8"/>
            </p:cNvPr>
            <p:cNvSpPr/>
            <p:nvPr/>
          </p:nvSpPr>
          <p:spPr>
            <a:xfrm>
              <a:off x="7173964" y="1442837"/>
              <a:ext cx="390525" cy="390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7241802" y="1548089"/>
              <a:ext cx="254848" cy="180020"/>
              <a:chOff x="7539038" y="5757863"/>
              <a:chExt cx="373063" cy="263525"/>
            </a:xfrm>
          </p:grpSpPr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7688263" y="5832475"/>
                <a:ext cx="100013" cy="104775"/>
              </a:xfrm>
              <a:custGeom>
                <a:avLst/>
                <a:gdLst>
                  <a:gd name="T0" fmla="*/ 0 w 63"/>
                  <a:gd name="T1" fmla="*/ 66 h 66"/>
                  <a:gd name="T2" fmla="*/ 63 w 63"/>
                  <a:gd name="T3" fmla="*/ 33 h 66"/>
                  <a:gd name="T4" fmla="*/ 0 w 63"/>
                  <a:gd name="T5" fmla="*/ 0 h 66"/>
                  <a:gd name="T6" fmla="*/ 0 w 63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6">
                    <a:moveTo>
                      <a:pt x="0" y="66"/>
                    </a:moveTo>
                    <a:lnTo>
                      <a:pt x="63" y="33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7688263" y="5832475"/>
                <a:ext cx="100013" cy="104775"/>
              </a:xfrm>
              <a:custGeom>
                <a:avLst/>
                <a:gdLst>
                  <a:gd name="T0" fmla="*/ 0 w 63"/>
                  <a:gd name="T1" fmla="*/ 66 h 66"/>
                  <a:gd name="T2" fmla="*/ 63 w 63"/>
                  <a:gd name="T3" fmla="*/ 33 h 66"/>
                  <a:gd name="T4" fmla="*/ 0 w 63"/>
                  <a:gd name="T5" fmla="*/ 0 h 66"/>
                  <a:gd name="T6" fmla="*/ 0 w 63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6">
                    <a:moveTo>
                      <a:pt x="0" y="66"/>
                    </a:moveTo>
                    <a:lnTo>
                      <a:pt x="63" y="33"/>
                    </a:lnTo>
                    <a:lnTo>
                      <a:pt x="0" y="0"/>
                    </a:lnTo>
                    <a:lnTo>
                      <a:pt x="0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7777163" y="5884863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0 w 7"/>
                  <a:gd name="T3" fmla="*/ 4 h 4"/>
                  <a:gd name="T4" fmla="*/ 0 w 7"/>
                  <a:gd name="T5" fmla="*/ 4 h 4"/>
                  <a:gd name="T6" fmla="*/ 7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2D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7777163" y="5884863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0 w 7"/>
                  <a:gd name="T3" fmla="*/ 4 h 4"/>
                  <a:gd name="T4" fmla="*/ 0 w 7"/>
                  <a:gd name="T5" fmla="*/ 4 h 4"/>
                  <a:gd name="T6" fmla="*/ 7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7688263" y="5832475"/>
                <a:ext cx="100013" cy="58738"/>
              </a:xfrm>
              <a:custGeom>
                <a:avLst/>
                <a:gdLst>
                  <a:gd name="T0" fmla="*/ 0 w 63"/>
                  <a:gd name="T1" fmla="*/ 0 h 37"/>
                  <a:gd name="T2" fmla="*/ 56 w 63"/>
                  <a:gd name="T3" fmla="*/ 37 h 37"/>
                  <a:gd name="T4" fmla="*/ 63 w 63"/>
                  <a:gd name="T5" fmla="*/ 33 h 37"/>
                  <a:gd name="T6" fmla="*/ 0 w 63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37">
                    <a:moveTo>
                      <a:pt x="0" y="0"/>
                    </a:moveTo>
                    <a:lnTo>
                      <a:pt x="56" y="37"/>
                    </a:lnTo>
                    <a:lnTo>
                      <a:pt x="63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D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7688263" y="5832475"/>
                <a:ext cx="100013" cy="58738"/>
              </a:xfrm>
              <a:custGeom>
                <a:avLst/>
                <a:gdLst>
                  <a:gd name="T0" fmla="*/ 0 w 63"/>
                  <a:gd name="T1" fmla="*/ 0 h 37"/>
                  <a:gd name="T2" fmla="*/ 56 w 63"/>
                  <a:gd name="T3" fmla="*/ 37 h 37"/>
                  <a:gd name="T4" fmla="*/ 63 w 63"/>
                  <a:gd name="T5" fmla="*/ 33 h 37"/>
                  <a:gd name="T6" fmla="*/ 0 w 63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37">
                    <a:moveTo>
                      <a:pt x="0" y="0"/>
                    </a:moveTo>
                    <a:lnTo>
                      <a:pt x="56" y="37"/>
                    </a:lnTo>
                    <a:lnTo>
                      <a:pt x="63" y="3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18"/>
              <p:cNvSpPr>
                <a:spLocks noEditPoints="1"/>
              </p:cNvSpPr>
              <p:nvPr/>
            </p:nvSpPr>
            <p:spPr bwMode="auto">
              <a:xfrm>
                <a:off x="7539038" y="5757863"/>
                <a:ext cx="373063" cy="263525"/>
              </a:xfrm>
              <a:custGeom>
                <a:avLst/>
                <a:gdLst>
                  <a:gd name="T0" fmla="*/ 154 w 156"/>
                  <a:gd name="T1" fmla="*/ 24 h 110"/>
                  <a:gd name="T2" fmla="*/ 148 w 156"/>
                  <a:gd name="T3" fmla="*/ 8 h 110"/>
                  <a:gd name="T4" fmla="*/ 132 w 156"/>
                  <a:gd name="T5" fmla="*/ 2 h 110"/>
                  <a:gd name="T6" fmla="*/ 78 w 156"/>
                  <a:gd name="T7" fmla="*/ 0 h 110"/>
                  <a:gd name="T8" fmla="*/ 78 w 156"/>
                  <a:gd name="T9" fmla="*/ 0 h 110"/>
                  <a:gd name="T10" fmla="*/ 23 w 156"/>
                  <a:gd name="T11" fmla="*/ 2 h 110"/>
                  <a:gd name="T12" fmla="*/ 8 w 156"/>
                  <a:gd name="T13" fmla="*/ 8 h 110"/>
                  <a:gd name="T14" fmla="*/ 2 w 156"/>
                  <a:gd name="T15" fmla="*/ 24 h 110"/>
                  <a:gd name="T16" fmla="*/ 0 w 156"/>
                  <a:gd name="T17" fmla="*/ 49 h 110"/>
                  <a:gd name="T18" fmla="*/ 0 w 156"/>
                  <a:gd name="T19" fmla="*/ 61 h 110"/>
                  <a:gd name="T20" fmla="*/ 2 w 156"/>
                  <a:gd name="T21" fmla="*/ 86 h 110"/>
                  <a:gd name="T22" fmla="*/ 8 w 156"/>
                  <a:gd name="T23" fmla="*/ 101 h 110"/>
                  <a:gd name="T24" fmla="*/ 25 w 156"/>
                  <a:gd name="T25" fmla="*/ 108 h 110"/>
                  <a:gd name="T26" fmla="*/ 78 w 156"/>
                  <a:gd name="T27" fmla="*/ 110 h 110"/>
                  <a:gd name="T28" fmla="*/ 132 w 156"/>
                  <a:gd name="T29" fmla="*/ 108 h 110"/>
                  <a:gd name="T30" fmla="*/ 148 w 156"/>
                  <a:gd name="T31" fmla="*/ 101 h 110"/>
                  <a:gd name="T32" fmla="*/ 154 w 156"/>
                  <a:gd name="T33" fmla="*/ 86 h 110"/>
                  <a:gd name="T34" fmla="*/ 156 w 156"/>
                  <a:gd name="T35" fmla="*/ 61 h 110"/>
                  <a:gd name="T36" fmla="*/ 156 w 156"/>
                  <a:gd name="T37" fmla="*/ 49 h 110"/>
                  <a:gd name="T38" fmla="*/ 154 w 156"/>
                  <a:gd name="T39" fmla="*/ 24 h 110"/>
                  <a:gd name="T40" fmla="*/ 62 w 156"/>
                  <a:gd name="T41" fmla="*/ 75 h 110"/>
                  <a:gd name="T42" fmla="*/ 62 w 156"/>
                  <a:gd name="T43" fmla="*/ 31 h 110"/>
                  <a:gd name="T44" fmla="*/ 104 w 156"/>
                  <a:gd name="T45" fmla="*/ 53 h 110"/>
                  <a:gd name="T46" fmla="*/ 62 w 156"/>
                  <a:gd name="T47" fmla="*/ 7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10">
                    <a:moveTo>
                      <a:pt x="154" y="24"/>
                    </a:moveTo>
                    <a:cubicBezTo>
                      <a:pt x="154" y="24"/>
                      <a:pt x="153" y="13"/>
                      <a:pt x="148" y="8"/>
                    </a:cubicBezTo>
                    <a:cubicBezTo>
                      <a:pt x="142" y="2"/>
                      <a:pt x="135" y="2"/>
                      <a:pt x="132" y="2"/>
                    </a:cubicBezTo>
                    <a:cubicBezTo>
                      <a:pt x="111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45" y="0"/>
                      <a:pt x="23" y="2"/>
                    </a:cubicBezTo>
                    <a:cubicBezTo>
                      <a:pt x="20" y="2"/>
                      <a:pt x="14" y="2"/>
                      <a:pt x="8" y="8"/>
                    </a:cubicBezTo>
                    <a:cubicBezTo>
                      <a:pt x="3" y="13"/>
                      <a:pt x="2" y="24"/>
                      <a:pt x="2" y="24"/>
                    </a:cubicBezTo>
                    <a:cubicBezTo>
                      <a:pt x="2" y="24"/>
                      <a:pt x="0" y="36"/>
                      <a:pt x="0" y="4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3"/>
                      <a:pt x="2" y="86"/>
                      <a:pt x="2" y="86"/>
                    </a:cubicBezTo>
                    <a:cubicBezTo>
                      <a:pt x="2" y="86"/>
                      <a:pt x="3" y="97"/>
                      <a:pt x="8" y="101"/>
                    </a:cubicBezTo>
                    <a:cubicBezTo>
                      <a:pt x="14" y="108"/>
                      <a:pt x="22" y="107"/>
                      <a:pt x="25" y="108"/>
                    </a:cubicBezTo>
                    <a:cubicBezTo>
                      <a:pt x="37" y="109"/>
                      <a:pt x="78" y="110"/>
                      <a:pt x="78" y="110"/>
                    </a:cubicBezTo>
                    <a:cubicBezTo>
                      <a:pt x="78" y="110"/>
                      <a:pt x="111" y="110"/>
                      <a:pt x="132" y="108"/>
                    </a:cubicBezTo>
                    <a:cubicBezTo>
                      <a:pt x="135" y="108"/>
                      <a:pt x="142" y="108"/>
                      <a:pt x="148" y="101"/>
                    </a:cubicBezTo>
                    <a:cubicBezTo>
                      <a:pt x="153" y="97"/>
                      <a:pt x="154" y="86"/>
                      <a:pt x="154" y="86"/>
                    </a:cubicBezTo>
                    <a:cubicBezTo>
                      <a:pt x="154" y="86"/>
                      <a:pt x="156" y="73"/>
                      <a:pt x="156" y="61"/>
                    </a:cubicBezTo>
                    <a:cubicBezTo>
                      <a:pt x="156" y="49"/>
                      <a:pt x="156" y="49"/>
                      <a:pt x="156" y="49"/>
                    </a:cubicBezTo>
                    <a:cubicBezTo>
                      <a:pt x="156" y="36"/>
                      <a:pt x="154" y="24"/>
                      <a:pt x="154" y="24"/>
                    </a:cubicBezTo>
                    <a:close/>
                    <a:moveTo>
                      <a:pt x="62" y="75"/>
                    </a:moveTo>
                    <a:cubicBezTo>
                      <a:pt x="62" y="31"/>
                      <a:pt x="62" y="31"/>
                      <a:pt x="62" y="31"/>
                    </a:cubicBezTo>
                    <a:cubicBezTo>
                      <a:pt x="104" y="53"/>
                      <a:pt x="104" y="53"/>
                      <a:pt x="104" y="53"/>
                    </a:cubicBezTo>
                    <a:lnTo>
                      <a:pt x="62" y="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698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576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Oval 13"/>
          <p:cNvSpPr>
            <a:spLocks noGrp="1" noChangeAspect="1" noChangeArrowheads="1"/>
          </p:cNvSpPr>
          <p:nvPr>
            <p:ph type="sldNum" sz="quarter" idx="10"/>
          </p:nvPr>
        </p:nvSpPr>
        <p:spPr>
          <a:xfrm>
            <a:off x="8682038" y="4889897"/>
            <a:ext cx="277812" cy="208359"/>
          </a:xfrm>
          <a:prstGeom prst="ellipse">
            <a:avLst/>
          </a:prstGeom>
        </p:spPr>
        <p:txBody>
          <a:bodyPr/>
          <a:lstStyle>
            <a:lvl1pPr algn="ctr" eaLnBrk="0" hangingPunct="0">
              <a:defRPr sz="900" b="1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A192C20-0C6F-47CB-A2A5-5276CA76736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15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B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0" y="-7665"/>
            <a:ext cx="6137783" cy="5155928"/>
          </a:xfrm>
          <a:custGeom>
            <a:avLst/>
            <a:gdLst>
              <a:gd name="connsiteX0" fmla="*/ 0 w 5040313"/>
              <a:gd name="connsiteY0" fmla="*/ 0 h 5148263"/>
              <a:gd name="connsiteX1" fmla="*/ 5040313 w 5040313"/>
              <a:gd name="connsiteY1" fmla="*/ 0 h 5148263"/>
              <a:gd name="connsiteX2" fmla="*/ 5040313 w 5040313"/>
              <a:gd name="connsiteY2" fmla="*/ 5148263 h 5148263"/>
              <a:gd name="connsiteX3" fmla="*/ 0 w 5040313"/>
              <a:gd name="connsiteY3" fmla="*/ 5148263 h 5148263"/>
              <a:gd name="connsiteX4" fmla="*/ 0 w 5040313"/>
              <a:gd name="connsiteY4" fmla="*/ 0 h 5148263"/>
              <a:gd name="connsiteX0" fmla="*/ 0 w 6056313"/>
              <a:gd name="connsiteY0" fmla="*/ 0 h 5148263"/>
              <a:gd name="connsiteX1" fmla="*/ 5040313 w 6056313"/>
              <a:gd name="connsiteY1" fmla="*/ 0 h 5148263"/>
              <a:gd name="connsiteX2" fmla="*/ 5040313 w 6056313"/>
              <a:gd name="connsiteY2" fmla="*/ 5148263 h 5148263"/>
              <a:gd name="connsiteX3" fmla="*/ 0 w 6056313"/>
              <a:gd name="connsiteY3" fmla="*/ 5148263 h 5148263"/>
              <a:gd name="connsiteX4" fmla="*/ 0 w 6056313"/>
              <a:gd name="connsiteY4" fmla="*/ 0 h 5148263"/>
              <a:gd name="connsiteX0" fmla="*/ 0 w 6256260"/>
              <a:gd name="connsiteY0" fmla="*/ 0 h 5148263"/>
              <a:gd name="connsiteX1" fmla="*/ 5040313 w 6256260"/>
              <a:gd name="connsiteY1" fmla="*/ 0 h 5148263"/>
              <a:gd name="connsiteX2" fmla="*/ 5040313 w 6256260"/>
              <a:gd name="connsiteY2" fmla="*/ 5148263 h 5148263"/>
              <a:gd name="connsiteX3" fmla="*/ 0 w 6256260"/>
              <a:gd name="connsiteY3" fmla="*/ 5148263 h 5148263"/>
              <a:gd name="connsiteX4" fmla="*/ 0 w 6256260"/>
              <a:gd name="connsiteY4" fmla="*/ 0 h 5148263"/>
              <a:gd name="connsiteX0" fmla="*/ 0 w 6236362"/>
              <a:gd name="connsiteY0" fmla="*/ 15240 h 5163503"/>
              <a:gd name="connsiteX1" fmla="*/ 5009833 w 6236362"/>
              <a:gd name="connsiteY1" fmla="*/ 0 h 5163503"/>
              <a:gd name="connsiteX2" fmla="*/ 5040313 w 6236362"/>
              <a:gd name="connsiteY2" fmla="*/ 5163503 h 5163503"/>
              <a:gd name="connsiteX3" fmla="*/ 0 w 6236362"/>
              <a:gd name="connsiteY3" fmla="*/ 5163503 h 5163503"/>
              <a:gd name="connsiteX4" fmla="*/ 0 w 6236362"/>
              <a:gd name="connsiteY4" fmla="*/ 15240 h 5163503"/>
              <a:gd name="connsiteX0" fmla="*/ 0 w 6137783"/>
              <a:gd name="connsiteY0" fmla="*/ 15240 h 5163503"/>
              <a:gd name="connsiteX1" fmla="*/ 5009833 w 6137783"/>
              <a:gd name="connsiteY1" fmla="*/ 0 h 5163503"/>
              <a:gd name="connsiteX2" fmla="*/ 5040313 w 6137783"/>
              <a:gd name="connsiteY2" fmla="*/ 5163503 h 5163503"/>
              <a:gd name="connsiteX3" fmla="*/ 0 w 6137783"/>
              <a:gd name="connsiteY3" fmla="*/ 5163503 h 5163503"/>
              <a:gd name="connsiteX4" fmla="*/ 0 w 6137783"/>
              <a:gd name="connsiteY4" fmla="*/ 15240 h 5163503"/>
              <a:gd name="connsiteX0" fmla="*/ 0 w 6137783"/>
              <a:gd name="connsiteY0" fmla="*/ 0 h 5171191"/>
              <a:gd name="connsiteX1" fmla="*/ 5009833 w 6137783"/>
              <a:gd name="connsiteY1" fmla="*/ 7688 h 5171191"/>
              <a:gd name="connsiteX2" fmla="*/ 5040313 w 6137783"/>
              <a:gd name="connsiteY2" fmla="*/ 5171191 h 5171191"/>
              <a:gd name="connsiteX3" fmla="*/ 0 w 6137783"/>
              <a:gd name="connsiteY3" fmla="*/ 5171191 h 5171191"/>
              <a:gd name="connsiteX4" fmla="*/ 0 w 6137783"/>
              <a:gd name="connsiteY4" fmla="*/ 0 h 517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7783" h="5171191">
                <a:moveTo>
                  <a:pt x="0" y="0"/>
                </a:moveTo>
                <a:lnTo>
                  <a:pt x="5009833" y="7688"/>
                </a:lnTo>
                <a:cubicBezTo>
                  <a:pt x="7067233" y="2523876"/>
                  <a:pt x="5832793" y="4232343"/>
                  <a:pt x="5040313" y="5171191"/>
                </a:cubicBezTo>
                <a:lnTo>
                  <a:pt x="0" y="517119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2" name="AutoShape 11"/>
          <p:cNvSpPr>
            <a:spLocks noChangeAspect="1" noChangeArrowheads="1" noTextEdit="1"/>
          </p:cNvSpPr>
          <p:nvPr userDrawn="1"/>
        </p:nvSpPr>
        <p:spPr bwMode="auto">
          <a:xfrm>
            <a:off x="291318" y="0"/>
            <a:ext cx="6625006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Shape 10"/>
          <p:cNvSpPr txBox="1">
            <a:spLocks noGrp="1"/>
          </p:cNvSpPr>
          <p:nvPr userDrawn="1">
            <p:ph type="ctrTitle"/>
          </p:nvPr>
        </p:nvSpPr>
        <p:spPr>
          <a:xfrm>
            <a:off x="291318" y="1347614"/>
            <a:ext cx="5827253" cy="11597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3600">
                <a:solidFill>
                  <a:schemeClr val="accent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endParaRPr dirty="0"/>
          </a:p>
        </p:txBody>
      </p:sp>
      <p:sp>
        <p:nvSpPr>
          <p:cNvPr id="7" name="Espace réservé du texte 5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1318" y="4086328"/>
            <a:ext cx="624751" cy="3029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wrap="none" lIns="72000" tIns="0" rIns="72000" bIns="0" anchor="ctr" anchorCtr="0">
            <a:spAutoFit/>
          </a:bodyPr>
          <a:lstStyle>
            <a:lvl1pPr marL="0" indent="0">
              <a:buNone/>
              <a:defRPr sz="1400" b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 dirty="0" smtClean="0"/>
              <a:t>DATE</a:t>
            </a:r>
            <a:endParaRPr lang="fr-FR" dirty="0"/>
          </a:p>
        </p:txBody>
      </p:sp>
      <p:sp>
        <p:nvSpPr>
          <p:cNvPr id="6" name="Espace réservé du texte 5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91318" y="2547568"/>
            <a:ext cx="5827253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400" b="0" cap="none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 dirty="0" smtClean="0"/>
              <a:t>Sous-titre</a:t>
            </a:r>
            <a:endParaRPr lang="fr-FR" dirty="0"/>
          </a:p>
        </p:txBody>
      </p:sp>
      <p:sp>
        <p:nvSpPr>
          <p:cNvPr id="12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6916324" y="159482"/>
            <a:ext cx="2016224" cy="324036"/>
          </a:xfrm>
        </p:spPr>
        <p:txBody>
          <a:bodyPr lIns="0" tIns="0" rIns="0" bIns="0" anchor="ctr" anchorCtr="0"/>
          <a:lstStyle>
            <a:lvl1pPr marL="0" indent="0" algn="r">
              <a:buNone/>
              <a:defRPr sz="1200" b="0">
                <a:solidFill>
                  <a:srgbClr val="83517B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 dirty="0" smtClean="0"/>
              <a:t>NOM DE L’EMETTEUR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79962"/>
            <a:ext cx="2945365" cy="5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3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C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0" y="-7665"/>
            <a:ext cx="6137783" cy="5155928"/>
          </a:xfrm>
          <a:custGeom>
            <a:avLst/>
            <a:gdLst>
              <a:gd name="connsiteX0" fmla="*/ 0 w 5040313"/>
              <a:gd name="connsiteY0" fmla="*/ 0 h 5148263"/>
              <a:gd name="connsiteX1" fmla="*/ 5040313 w 5040313"/>
              <a:gd name="connsiteY1" fmla="*/ 0 h 5148263"/>
              <a:gd name="connsiteX2" fmla="*/ 5040313 w 5040313"/>
              <a:gd name="connsiteY2" fmla="*/ 5148263 h 5148263"/>
              <a:gd name="connsiteX3" fmla="*/ 0 w 5040313"/>
              <a:gd name="connsiteY3" fmla="*/ 5148263 h 5148263"/>
              <a:gd name="connsiteX4" fmla="*/ 0 w 5040313"/>
              <a:gd name="connsiteY4" fmla="*/ 0 h 5148263"/>
              <a:gd name="connsiteX0" fmla="*/ 0 w 6056313"/>
              <a:gd name="connsiteY0" fmla="*/ 0 h 5148263"/>
              <a:gd name="connsiteX1" fmla="*/ 5040313 w 6056313"/>
              <a:gd name="connsiteY1" fmla="*/ 0 h 5148263"/>
              <a:gd name="connsiteX2" fmla="*/ 5040313 w 6056313"/>
              <a:gd name="connsiteY2" fmla="*/ 5148263 h 5148263"/>
              <a:gd name="connsiteX3" fmla="*/ 0 w 6056313"/>
              <a:gd name="connsiteY3" fmla="*/ 5148263 h 5148263"/>
              <a:gd name="connsiteX4" fmla="*/ 0 w 6056313"/>
              <a:gd name="connsiteY4" fmla="*/ 0 h 5148263"/>
              <a:gd name="connsiteX0" fmla="*/ 0 w 6256260"/>
              <a:gd name="connsiteY0" fmla="*/ 0 h 5148263"/>
              <a:gd name="connsiteX1" fmla="*/ 5040313 w 6256260"/>
              <a:gd name="connsiteY1" fmla="*/ 0 h 5148263"/>
              <a:gd name="connsiteX2" fmla="*/ 5040313 w 6256260"/>
              <a:gd name="connsiteY2" fmla="*/ 5148263 h 5148263"/>
              <a:gd name="connsiteX3" fmla="*/ 0 w 6256260"/>
              <a:gd name="connsiteY3" fmla="*/ 5148263 h 5148263"/>
              <a:gd name="connsiteX4" fmla="*/ 0 w 6256260"/>
              <a:gd name="connsiteY4" fmla="*/ 0 h 5148263"/>
              <a:gd name="connsiteX0" fmla="*/ 0 w 6236362"/>
              <a:gd name="connsiteY0" fmla="*/ 15240 h 5163503"/>
              <a:gd name="connsiteX1" fmla="*/ 5009833 w 6236362"/>
              <a:gd name="connsiteY1" fmla="*/ 0 h 5163503"/>
              <a:gd name="connsiteX2" fmla="*/ 5040313 w 6236362"/>
              <a:gd name="connsiteY2" fmla="*/ 5163503 h 5163503"/>
              <a:gd name="connsiteX3" fmla="*/ 0 w 6236362"/>
              <a:gd name="connsiteY3" fmla="*/ 5163503 h 5163503"/>
              <a:gd name="connsiteX4" fmla="*/ 0 w 6236362"/>
              <a:gd name="connsiteY4" fmla="*/ 15240 h 5163503"/>
              <a:gd name="connsiteX0" fmla="*/ 0 w 6137783"/>
              <a:gd name="connsiteY0" fmla="*/ 15240 h 5163503"/>
              <a:gd name="connsiteX1" fmla="*/ 5009833 w 6137783"/>
              <a:gd name="connsiteY1" fmla="*/ 0 h 5163503"/>
              <a:gd name="connsiteX2" fmla="*/ 5040313 w 6137783"/>
              <a:gd name="connsiteY2" fmla="*/ 5163503 h 5163503"/>
              <a:gd name="connsiteX3" fmla="*/ 0 w 6137783"/>
              <a:gd name="connsiteY3" fmla="*/ 5163503 h 5163503"/>
              <a:gd name="connsiteX4" fmla="*/ 0 w 6137783"/>
              <a:gd name="connsiteY4" fmla="*/ 15240 h 5163503"/>
              <a:gd name="connsiteX0" fmla="*/ 0 w 6137783"/>
              <a:gd name="connsiteY0" fmla="*/ 0 h 5171191"/>
              <a:gd name="connsiteX1" fmla="*/ 5009833 w 6137783"/>
              <a:gd name="connsiteY1" fmla="*/ 7688 h 5171191"/>
              <a:gd name="connsiteX2" fmla="*/ 5040313 w 6137783"/>
              <a:gd name="connsiteY2" fmla="*/ 5171191 h 5171191"/>
              <a:gd name="connsiteX3" fmla="*/ 0 w 6137783"/>
              <a:gd name="connsiteY3" fmla="*/ 5171191 h 5171191"/>
              <a:gd name="connsiteX4" fmla="*/ 0 w 6137783"/>
              <a:gd name="connsiteY4" fmla="*/ 0 h 517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7783" h="5171191">
                <a:moveTo>
                  <a:pt x="0" y="0"/>
                </a:moveTo>
                <a:lnTo>
                  <a:pt x="5009833" y="7688"/>
                </a:lnTo>
                <a:cubicBezTo>
                  <a:pt x="7067233" y="2523876"/>
                  <a:pt x="5832793" y="4232343"/>
                  <a:pt x="5040313" y="5171191"/>
                </a:cubicBezTo>
                <a:lnTo>
                  <a:pt x="0" y="517119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2" name="AutoShape 11"/>
          <p:cNvSpPr>
            <a:spLocks noChangeAspect="1" noChangeArrowheads="1" noTextEdit="1"/>
          </p:cNvSpPr>
          <p:nvPr userDrawn="1"/>
        </p:nvSpPr>
        <p:spPr bwMode="auto">
          <a:xfrm>
            <a:off x="291318" y="0"/>
            <a:ext cx="6625006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Shape 10"/>
          <p:cNvSpPr txBox="1">
            <a:spLocks noGrp="1"/>
          </p:cNvSpPr>
          <p:nvPr userDrawn="1">
            <p:ph type="ctrTitle"/>
          </p:nvPr>
        </p:nvSpPr>
        <p:spPr>
          <a:xfrm>
            <a:off x="291318" y="1347614"/>
            <a:ext cx="5827253" cy="11597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3600">
                <a:solidFill>
                  <a:schemeClr val="accent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endParaRPr dirty="0"/>
          </a:p>
        </p:txBody>
      </p:sp>
      <p:sp>
        <p:nvSpPr>
          <p:cNvPr id="7" name="Espace réservé du texte 5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1318" y="4086328"/>
            <a:ext cx="624751" cy="3029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lIns="72000" tIns="0" rIns="72000" bIns="0" anchor="ctr" anchorCtr="0">
            <a:spAutoFit/>
          </a:bodyPr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 dirty="0" smtClean="0"/>
              <a:t>DATE</a:t>
            </a:r>
            <a:endParaRPr lang="fr-FR" dirty="0"/>
          </a:p>
        </p:txBody>
      </p:sp>
      <p:sp>
        <p:nvSpPr>
          <p:cNvPr id="6" name="Espace réservé du texte 5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91318" y="2547568"/>
            <a:ext cx="5827253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400" b="0" cap="none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 dirty="0" smtClean="0"/>
              <a:t>Sous-titre</a:t>
            </a:r>
            <a:endParaRPr lang="fr-FR" dirty="0"/>
          </a:p>
        </p:txBody>
      </p:sp>
      <p:sp>
        <p:nvSpPr>
          <p:cNvPr id="12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6916324" y="159482"/>
            <a:ext cx="2016224" cy="324036"/>
          </a:xfrm>
        </p:spPr>
        <p:txBody>
          <a:bodyPr lIns="0" tIns="0" rIns="0" bIns="0" anchor="ctr" anchorCtr="0"/>
          <a:lstStyle>
            <a:lvl1pPr marL="0" indent="0" algn="r">
              <a:buNone/>
              <a:defRPr sz="1200" b="0">
                <a:solidFill>
                  <a:srgbClr val="83517B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 dirty="0" smtClean="0"/>
              <a:t>NOM DE L’EMETTEUR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79962"/>
            <a:ext cx="2945365" cy="5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8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"/>
          <p:cNvSpPr/>
          <p:nvPr userDrawn="1"/>
        </p:nvSpPr>
        <p:spPr>
          <a:xfrm>
            <a:off x="2323500" y="764746"/>
            <a:ext cx="190200" cy="1902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Espace réservé du texte 52"/>
          <p:cNvSpPr txBox="1">
            <a:spLocks/>
          </p:cNvSpPr>
          <p:nvPr userDrawn="1"/>
        </p:nvSpPr>
        <p:spPr>
          <a:xfrm>
            <a:off x="251520" y="253130"/>
            <a:ext cx="909093" cy="2596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none" lIns="72000" tIns="0" rIns="7200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Cambria Math" panose="02040503050406030204" pitchFamily="18" charset="0"/>
              <a:buNone/>
              <a:defRPr sz="1200" b="0" i="0" u="none" strike="noStrike" cap="all" baseline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Courier New" panose="02070309020205020404" pitchFamily="49" charset="0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 smtClean="0">
                <a:solidFill>
                  <a:schemeClr val="accent1"/>
                </a:solidFill>
              </a:rPr>
              <a:t>sommaire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7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837382" y="411645"/>
            <a:ext cx="5947085" cy="611933"/>
          </a:xfr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837382" y="1138913"/>
            <a:ext cx="5947085" cy="611933"/>
          </a:xfr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1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2837382" y="1866181"/>
            <a:ext cx="5947085" cy="611933"/>
          </a:xfr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2837382" y="2593449"/>
            <a:ext cx="5947085" cy="611933"/>
          </a:xfr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5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2837382" y="3320717"/>
            <a:ext cx="5947085" cy="611933"/>
          </a:xfr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7" name="Espace réservé du texte 2"/>
          <p:cNvSpPr>
            <a:spLocks noGrp="1"/>
          </p:cNvSpPr>
          <p:nvPr>
            <p:ph type="body" sz="quarter" idx="21"/>
          </p:nvPr>
        </p:nvSpPr>
        <p:spPr>
          <a:xfrm>
            <a:off x="2837382" y="4047985"/>
            <a:ext cx="5947085" cy="611933"/>
          </a:xfr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cxnSp>
        <p:nvCxnSpPr>
          <p:cNvPr id="18" name="Shape 23"/>
          <p:cNvCxnSpPr/>
          <p:nvPr userDrawn="1"/>
        </p:nvCxnSpPr>
        <p:spPr>
          <a:xfrm>
            <a:off x="2418600" y="-7925"/>
            <a:ext cx="0" cy="4883931"/>
          </a:xfrm>
          <a:prstGeom prst="straightConnector1">
            <a:avLst/>
          </a:prstGeom>
          <a:noFill/>
          <a:ln w="6350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" name="Espace réservé du texte 52"/>
          <p:cNvSpPr>
            <a:spLocks noGrp="1"/>
          </p:cNvSpPr>
          <p:nvPr>
            <p:ph type="body" sz="quarter" idx="10" hasCustomPrompt="1"/>
          </p:nvPr>
        </p:nvSpPr>
        <p:spPr>
          <a:xfrm>
            <a:off x="2127164" y="411574"/>
            <a:ext cx="576000" cy="5760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8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2127164" y="1138842"/>
            <a:ext cx="576000" cy="57600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 dirty="0" smtClean="0"/>
              <a:t>2</a:t>
            </a:r>
            <a:endParaRPr lang="fr-FR" dirty="0"/>
          </a:p>
        </p:txBody>
      </p:sp>
      <p:sp>
        <p:nvSpPr>
          <p:cNvPr id="30" name="Espace réservé du texte 52"/>
          <p:cNvSpPr>
            <a:spLocks noGrp="1"/>
          </p:cNvSpPr>
          <p:nvPr>
            <p:ph type="body" sz="quarter" idx="14" hasCustomPrompt="1"/>
          </p:nvPr>
        </p:nvSpPr>
        <p:spPr>
          <a:xfrm>
            <a:off x="2127164" y="1866110"/>
            <a:ext cx="576000" cy="576000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 dirty="0" smtClean="0"/>
              <a:t>3</a:t>
            </a:r>
            <a:endParaRPr lang="fr-FR" dirty="0"/>
          </a:p>
        </p:txBody>
      </p:sp>
      <p:sp>
        <p:nvSpPr>
          <p:cNvPr id="32" name="Espace réservé du texte 52"/>
          <p:cNvSpPr>
            <a:spLocks noGrp="1"/>
          </p:cNvSpPr>
          <p:nvPr>
            <p:ph type="body" sz="quarter" idx="16" hasCustomPrompt="1"/>
          </p:nvPr>
        </p:nvSpPr>
        <p:spPr>
          <a:xfrm>
            <a:off x="2127164" y="2593378"/>
            <a:ext cx="576000" cy="57600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 dirty="0" smtClean="0"/>
              <a:t>4</a:t>
            </a:r>
            <a:endParaRPr lang="fr-FR" dirty="0"/>
          </a:p>
        </p:txBody>
      </p:sp>
      <p:sp>
        <p:nvSpPr>
          <p:cNvPr id="34" name="Espace réservé du texte 52"/>
          <p:cNvSpPr>
            <a:spLocks noGrp="1"/>
          </p:cNvSpPr>
          <p:nvPr>
            <p:ph type="body" sz="quarter" idx="18" hasCustomPrompt="1"/>
          </p:nvPr>
        </p:nvSpPr>
        <p:spPr>
          <a:xfrm>
            <a:off x="2127164" y="3320646"/>
            <a:ext cx="576000" cy="57600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 dirty="0" smtClean="0"/>
              <a:t>5</a:t>
            </a:r>
            <a:endParaRPr lang="fr-FR" dirty="0"/>
          </a:p>
        </p:txBody>
      </p:sp>
      <p:sp>
        <p:nvSpPr>
          <p:cNvPr id="36" name="Espace réservé du texte 52"/>
          <p:cNvSpPr>
            <a:spLocks noGrp="1"/>
          </p:cNvSpPr>
          <p:nvPr>
            <p:ph type="body" sz="quarter" idx="20" hasCustomPrompt="1"/>
          </p:nvPr>
        </p:nvSpPr>
        <p:spPr>
          <a:xfrm>
            <a:off x="2127164" y="4047914"/>
            <a:ext cx="576000" cy="5760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 dirty="0" smtClean="0"/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024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7514"/>
            <a:ext cx="1944216" cy="115585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12"/>
          <p:cNvSpPr>
            <a:spLocks noGrp="1"/>
          </p:cNvSpPr>
          <p:nvPr>
            <p:ph idx="1"/>
          </p:nvPr>
        </p:nvSpPr>
        <p:spPr>
          <a:xfrm>
            <a:off x="2627784" y="411510"/>
            <a:ext cx="6336704" cy="4212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1697776"/>
            <a:ext cx="1943994" cy="1306022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600" b="0" i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 dirty="0" smtClean="0"/>
              <a:t>Sous titre de la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39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2"/>
          <p:cNvSpPr>
            <a:spLocks noGrp="1"/>
          </p:cNvSpPr>
          <p:nvPr>
            <p:ph idx="1"/>
          </p:nvPr>
        </p:nvSpPr>
        <p:spPr>
          <a:xfrm>
            <a:off x="2627784" y="483518"/>
            <a:ext cx="3060000" cy="42844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9388" indent="-179388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7" name="Espace réservé du texte 12"/>
          <p:cNvSpPr>
            <a:spLocks noGrp="1"/>
          </p:cNvSpPr>
          <p:nvPr>
            <p:ph idx="15"/>
          </p:nvPr>
        </p:nvSpPr>
        <p:spPr>
          <a:xfrm>
            <a:off x="5868484" y="483518"/>
            <a:ext cx="3060000" cy="42844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9388" indent="-179388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1520" y="437778"/>
            <a:ext cx="1944216" cy="115585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1688040"/>
            <a:ext cx="1943994" cy="1306022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600" b="0" i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 dirty="0" smtClean="0"/>
              <a:t>Sous titre de la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47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2"/>
          <p:cNvSpPr>
            <a:spLocks noGrp="1"/>
          </p:cNvSpPr>
          <p:nvPr>
            <p:ph idx="1"/>
          </p:nvPr>
        </p:nvSpPr>
        <p:spPr>
          <a:xfrm>
            <a:off x="2627784" y="771550"/>
            <a:ext cx="3060000" cy="38884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7" name="Espace réservé du texte 12"/>
          <p:cNvSpPr>
            <a:spLocks noGrp="1"/>
          </p:cNvSpPr>
          <p:nvPr>
            <p:ph idx="15"/>
          </p:nvPr>
        </p:nvSpPr>
        <p:spPr>
          <a:xfrm>
            <a:off x="5868484" y="771550"/>
            <a:ext cx="3060000" cy="38884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1520" y="439105"/>
            <a:ext cx="1944216" cy="115585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1689367"/>
            <a:ext cx="1943994" cy="1306022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600" b="0" i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 dirty="0" smtClean="0"/>
              <a:t>Sous titre de la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867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2"/>
          <p:cNvSpPr>
            <a:spLocks noGrp="1"/>
          </p:cNvSpPr>
          <p:nvPr>
            <p:ph idx="1"/>
          </p:nvPr>
        </p:nvSpPr>
        <p:spPr>
          <a:xfrm>
            <a:off x="2627784" y="526958"/>
            <a:ext cx="2052000" cy="42410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7" name="Espace réservé du texte 12"/>
          <p:cNvSpPr>
            <a:spLocks noGrp="1"/>
          </p:cNvSpPr>
          <p:nvPr>
            <p:ph idx="15"/>
          </p:nvPr>
        </p:nvSpPr>
        <p:spPr>
          <a:xfrm>
            <a:off x="4770022" y="526958"/>
            <a:ext cx="2052000" cy="42410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12"/>
          <p:cNvSpPr>
            <a:spLocks noGrp="1"/>
          </p:cNvSpPr>
          <p:nvPr>
            <p:ph idx="16"/>
          </p:nvPr>
        </p:nvSpPr>
        <p:spPr>
          <a:xfrm>
            <a:off x="6912260" y="526958"/>
            <a:ext cx="2052000" cy="42410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1520" y="447675"/>
            <a:ext cx="1944216" cy="115585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1697937"/>
            <a:ext cx="1943994" cy="1306022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600" b="0" i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 dirty="0" smtClean="0"/>
              <a:t>Sous titre de la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065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7514"/>
            <a:ext cx="1944216" cy="115585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6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1697776"/>
            <a:ext cx="1943994" cy="1306022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600" b="0" i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 dirty="0" smtClean="0"/>
              <a:t>Sous titre de la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17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23"/>
          <p:cNvCxnSpPr/>
          <p:nvPr userDrawn="1"/>
        </p:nvCxnSpPr>
        <p:spPr>
          <a:xfrm>
            <a:off x="2418600" y="-7925"/>
            <a:ext cx="0" cy="4883931"/>
          </a:xfrm>
          <a:prstGeom prst="straightConnector1">
            <a:avLst/>
          </a:prstGeom>
          <a:noFill/>
          <a:ln w="6350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143508" y="446968"/>
            <a:ext cx="2052228" cy="1888222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2" name="Shape 24"/>
          <p:cNvSpPr/>
          <p:nvPr/>
        </p:nvSpPr>
        <p:spPr>
          <a:xfrm>
            <a:off x="2323500" y="509342"/>
            <a:ext cx="190200" cy="190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627784" y="447514"/>
            <a:ext cx="6336704" cy="379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7" name="Espace réservé de la date 3"/>
          <p:cNvSpPr txBox="1">
            <a:spLocks noGrp="1"/>
          </p:cNvSpPr>
          <p:nvPr userDrawn="1"/>
        </p:nvSpPr>
        <p:spPr bwMode="auto">
          <a:xfrm>
            <a:off x="361633" y="4946002"/>
            <a:ext cx="1543692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t" anchorCtr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sz="900" baseline="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 de suivi du 21 juin 2018</a:t>
            </a:r>
          </a:p>
        </p:txBody>
      </p:sp>
      <p:sp>
        <p:nvSpPr>
          <p:cNvPr id="18" name="Oval 13"/>
          <p:cNvSpPr txBox="1">
            <a:spLocks noChangeAspect="1" noChangeArrowheads="1"/>
          </p:cNvSpPr>
          <p:nvPr userDrawn="1"/>
        </p:nvSpPr>
        <p:spPr bwMode="auto">
          <a:xfrm>
            <a:off x="71500" y="4946002"/>
            <a:ext cx="206787" cy="1384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t" anchorCtr="0"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08334B-91D7-46DA-837A-2A85F7B647E5}" type="slidenum">
              <a:rPr lang="fr-FR">
                <a:solidFill>
                  <a:schemeClr val="accent1"/>
                </a:solidFill>
              </a:rPr>
              <a:pPr algn="r">
                <a:defRPr/>
              </a:pPr>
              <a:t>‹N°›</a:t>
            </a:fld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938472"/>
            <a:ext cx="1278143" cy="153558"/>
          </a:xfrm>
          <a:prstGeom prst="rect">
            <a:avLst/>
          </a:prstGeom>
        </p:spPr>
      </p:pic>
      <p:cxnSp>
        <p:nvCxnSpPr>
          <p:cNvPr id="22" name="Connecteur droit 21"/>
          <p:cNvCxnSpPr/>
          <p:nvPr userDrawn="1"/>
        </p:nvCxnSpPr>
        <p:spPr>
          <a:xfrm>
            <a:off x="0" y="4876006"/>
            <a:ext cx="9144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95" r:id="rId2"/>
    <p:sldLayoutId id="2147483698" r:id="rId3"/>
    <p:sldLayoutId id="2147483682" r:id="rId4"/>
    <p:sldLayoutId id="2147483660" r:id="rId5"/>
    <p:sldLayoutId id="2147483677" r:id="rId6"/>
    <p:sldLayoutId id="2147483679" r:id="rId7"/>
    <p:sldLayoutId id="2147483678" r:id="rId8"/>
    <p:sldLayoutId id="2147483683" r:id="rId9"/>
    <p:sldLayoutId id="2147483680" r:id="rId10"/>
    <p:sldLayoutId id="2147483667" r:id="rId11"/>
    <p:sldLayoutId id="2147483684" r:id="rId12"/>
    <p:sldLayoutId id="214748370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0">
        <a:lnSpc>
          <a:spcPct val="90000"/>
        </a:lnSpc>
        <a:spcBef>
          <a:spcPts val="0"/>
        </a:spcBef>
        <a:spcAft>
          <a:spcPts val="0"/>
        </a:spcAft>
        <a:buNone/>
        <a:defRPr sz="2000" b="1" i="0" u="none" strike="noStrike" cap="all" baseline="0">
          <a:solidFill>
            <a:schemeClr val="accent1"/>
          </a:solidFill>
          <a:latin typeface="Arial Narrow" panose="020B0606020202030204" pitchFamily="34" charset="0"/>
          <a:ea typeface="Arial Narrow" panose="020B060602020203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66700" marR="0" lvl="0" indent="-26670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6"/>
        </a:buClr>
        <a:buFont typeface="Cambria Math" panose="02040503050406030204" pitchFamily="18" charset="0"/>
        <a:buChar char="ʘ"/>
        <a:defRPr sz="20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L="541338" marR="0" lvl="1" indent="-204788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Symbol" panose="05050102010706020507" pitchFamily="18" charset="2"/>
        <a:buChar char="·"/>
        <a:defRPr sz="1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2pPr>
      <a:lvl3pPr marL="808038" marR="0" lvl="2" indent="-198438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4"/>
        </a:buClr>
        <a:buFont typeface="Courier New" panose="02070309020205020404" pitchFamily="49" charset="0"/>
        <a:buChar char="o"/>
        <a:defRPr sz="16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3pPr>
      <a:lvl4pPr marL="1165225" marR="0" lvl="3" indent="-19685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" b="127"/>
          <a:stretch>
            <a:fillRect/>
          </a:stretch>
        </p:blipFill>
        <p:spPr/>
      </p:pic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503548" y="1902564"/>
            <a:ext cx="5615023" cy="1159799"/>
          </a:xfrm>
        </p:spPr>
        <p:txBody>
          <a:bodyPr>
            <a:normAutofit/>
          </a:bodyPr>
          <a:lstStyle/>
          <a:p>
            <a:r>
              <a:rPr lang="fr-FR" altLang="fr-FR" sz="3200" dirty="0"/>
              <a:t>Branche Caisse d’Epargne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291318" y="4086328"/>
            <a:ext cx="4135200" cy="302955"/>
          </a:xfrm>
        </p:spPr>
        <p:txBody>
          <a:bodyPr/>
          <a:lstStyle/>
          <a:p>
            <a:r>
              <a:rPr lang="fr-FR" dirty="0" smtClean="0"/>
              <a:t>Complément commission de suivi du 21 juin 2018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1"/>
          </p:nvPr>
        </p:nvSpPr>
        <p:spPr>
          <a:xfrm>
            <a:off x="-507" y="2748285"/>
            <a:ext cx="6264695" cy="615553"/>
          </a:xfrm>
        </p:spPr>
        <p:txBody>
          <a:bodyPr/>
          <a:lstStyle/>
          <a:p>
            <a:pPr algn="ctr"/>
            <a:r>
              <a:rPr lang="fr-FR" altLang="fr-FR" sz="2000" i="1" dirty="0" smtClean="0"/>
              <a:t>Accord </a:t>
            </a:r>
            <a:r>
              <a:rPr lang="fr-FR" altLang="fr-FR" sz="2000" i="1" dirty="0"/>
              <a:t>collectif national en faveur de l’emploi des personnes </a:t>
            </a:r>
            <a:br>
              <a:rPr lang="fr-FR" altLang="fr-FR" sz="2000" i="1" dirty="0"/>
            </a:br>
            <a:r>
              <a:rPr lang="fr-FR" altLang="fr-FR" sz="2000" i="1" dirty="0"/>
              <a:t>en situation de handicap </a:t>
            </a:r>
            <a:r>
              <a:rPr lang="fr-FR" altLang="fr-FR" sz="2000" i="1" dirty="0" smtClean="0"/>
              <a:t>2017-2019</a:t>
            </a:r>
            <a:endParaRPr lang="fr-FR" sz="200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Mission Handicap Nationale </a:t>
            </a:r>
          </a:p>
          <a:p>
            <a:r>
              <a:rPr lang="fr-FR" dirty="0" smtClean="0"/>
              <a:t>BPCE - DRH Groupe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51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538938"/>
              </p:ext>
            </p:extLst>
          </p:nvPr>
        </p:nvGraphicFramePr>
        <p:xfrm>
          <a:off x="2591780" y="895861"/>
          <a:ext cx="6444714" cy="2939317"/>
        </p:xfrm>
        <a:graphic>
          <a:graphicData uri="http://schemas.openxmlformats.org/drawingml/2006/table">
            <a:tbl>
              <a:tblPr firstRow="1" bandRow="1"/>
              <a:tblGrid>
                <a:gridCol w="1080120"/>
                <a:gridCol w="756084"/>
                <a:gridCol w="756084"/>
                <a:gridCol w="828092"/>
                <a:gridCol w="648072"/>
                <a:gridCol w="792088"/>
                <a:gridCol w="684076"/>
                <a:gridCol w="900098"/>
              </a:tblGrid>
              <a:tr h="415749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Motif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Effectif CDI TH 2015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7" marB="45697" anchor="ctr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Effectif CDI TH 2016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7" marB="4569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Effectif CDI TH 2017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7" marB="45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1" i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</a:t>
                      </a:r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fr-FR" sz="1200" b="1" i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Global*</a:t>
                      </a:r>
                    </a:p>
                    <a:p>
                      <a:pPr algn="ctr"/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CDI+CDD</a:t>
                      </a:r>
                      <a:endParaRPr lang="fr-FR" sz="12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376008">
                <a:tc vMerge="1">
                  <a:txBody>
                    <a:bodyPr/>
                    <a:lstStyle/>
                    <a:p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7" marB="45697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Nb. Pers.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Nb. Pers.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Nb. Pers.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647" marB="45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2684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fr-FR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Retraite</a:t>
                      </a:r>
                      <a:endParaRPr lang="fr-FR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43,5%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51,7%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30,2%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Licenciement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37,8%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33,9%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16,0%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84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Rupture </a:t>
                      </a:r>
                      <a:r>
                        <a:rPr lang="fr-FR" sz="12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</a:t>
                      </a:r>
                      <a:r>
                        <a:rPr lang="fr-F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6,8%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5,5%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10,2%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Démission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5,5%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26,8%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84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Décès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5,7%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Période Essai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84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Mobilité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6,6%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177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100,0%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100,0%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100,0%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33894" name="ZoneTexte 9"/>
          <p:cNvSpPr txBox="1">
            <a:spLocks noChangeArrowheads="1"/>
          </p:cNvSpPr>
          <p:nvPr/>
        </p:nvSpPr>
        <p:spPr bwMode="auto">
          <a:xfrm>
            <a:off x="2627784" y="3991412"/>
            <a:ext cx="52699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Verdana" pitchFamily="34" charset="0"/>
              <a:buChar char="&gt;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i="1" dirty="0">
                <a:ea typeface="MS PGothic" pitchFamily="34" charset="-128"/>
                <a:cs typeface="Calibri" pitchFamily="34" charset="0"/>
              </a:rPr>
              <a:t>* Source : Bilan social </a:t>
            </a:r>
            <a:r>
              <a:rPr lang="fr-FR" altLang="fr-FR" sz="1200" i="1" dirty="0" smtClean="0">
                <a:ea typeface="MS PGothic" pitchFamily="34" charset="-128"/>
                <a:cs typeface="Calibri" pitchFamily="34" charset="0"/>
              </a:rPr>
              <a:t>2017 (données provisoires)</a:t>
            </a:r>
            <a:endParaRPr lang="fr-FR" altLang="fr-FR" sz="1200" i="1" dirty="0"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11910"/>
            <a:ext cx="74804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81"/>
          <p:cNvSpPr txBox="1">
            <a:spLocks/>
          </p:cNvSpPr>
          <p:nvPr/>
        </p:nvSpPr>
        <p:spPr>
          <a:xfrm>
            <a:off x="251520" y="447514"/>
            <a:ext cx="1944216" cy="1155851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all" baseline="0">
                <a:solidFill>
                  <a:schemeClr val="accent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/>
                <a:sym typeface="Arial"/>
              </a:defRPr>
            </a:lvl1pPr>
          </a:lstStyle>
          <a:p>
            <a:r>
              <a:rPr lang="fr-FR" dirty="0" smtClean="0"/>
              <a:t>Bilan 2017 de la politique handicap</a:t>
            </a:r>
            <a:endParaRPr lang="fr-FR" dirty="0"/>
          </a:p>
        </p:txBody>
      </p:sp>
      <p:sp>
        <p:nvSpPr>
          <p:cNvPr id="13" name="Espace réservé du texte 83"/>
          <p:cNvSpPr txBox="1">
            <a:spLocks/>
          </p:cNvSpPr>
          <p:nvPr/>
        </p:nvSpPr>
        <p:spPr>
          <a:xfrm>
            <a:off x="431540" y="1697776"/>
            <a:ext cx="1763974" cy="13060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spcAft>
                <a:spcPts val="1200"/>
              </a:spcAft>
              <a:buClr>
                <a:srgbClr val="581D74"/>
              </a:buClr>
              <a:buSzPct val="80000"/>
              <a:buFont typeface="Cambria Math" panose="02040503050406030204" pitchFamily="18" charset="0"/>
              <a:defRPr sz="1600" b="1" i="1" baseline="0">
                <a:solidFill>
                  <a:srgbClr val="581D7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accent1"/>
              </a:buClr>
              <a:buFont typeface="Symbol" panose="05050102010706020507" pitchFamily="18" charset="2"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Clr>
                <a:schemeClr val="accent4"/>
              </a:buClr>
              <a:buFont typeface="Courier New" panose="02070309020205020404" pitchFamily="49" charset="0"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Clr>
                <a:schemeClr val="accent2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fr-FR" altLang="fr-FR" dirty="0" smtClean="0"/>
              <a:t>Sorties de personnes en situation de handicap</a:t>
            </a:r>
            <a:endParaRPr lang="fr-FR" alt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915816" y="447514"/>
            <a:ext cx="5724636" cy="25202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ct val="0"/>
              </a:spcBef>
              <a:buClr>
                <a:srgbClr val="F47920"/>
              </a:buClr>
            </a:pPr>
            <a:r>
              <a:rPr lang="fr-FR" altLang="fr-FR" sz="1200" b="1" dirty="0">
                <a:solidFill>
                  <a:schemeClr val="bg1"/>
                </a:solidFill>
                <a:cs typeface="Calibri" pitchFamily="34" charset="0"/>
              </a:rPr>
              <a:t>Répartition des sorties CDI TH par motif</a:t>
            </a:r>
          </a:p>
        </p:txBody>
      </p:sp>
    </p:spTree>
    <p:extLst>
      <p:ext uri="{BB962C8B-B14F-4D97-AF65-F5344CB8AC3E}">
        <p14:creationId xmlns:p14="http://schemas.microsoft.com/office/powerpoint/2010/main" val="10180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189802"/>
              </p:ext>
            </p:extLst>
          </p:nvPr>
        </p:nvGraphicFramePr>
        <p:xfrm>
          <a:off x="3005825" y="1025439"/>
          <a:ext cx="5490611" cy="2217133"/>
        </p:xfrm>
        <a:graphic>
          <a:graphicData uri="http://schemas.openxmlformats.org/drawingml/2006/table">
            <a:tbl>
              <a:tblPr firstRow="1" bandRow="1"/>
              <a:tblGrid>
                <a:gridCol w="1021330"/>
                <a:gridCol w="796990"/>
                <a:gridCol w="748720"/>
                <a:gridCol w="820026"/>
                <a:gridCol w="641759"/>
                <a:gridCol w="784373"/>
                <a:gridCol w="677413"/>
              </a:tblGrid>
              <a:tr h="394183"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252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Nb. Pers.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Nb. Pers.</a:t>
                      </a: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Nb. Pers.</a:t>
                      </a: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7200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Démission de CDI TH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5,5%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508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Démission </a:t>
                      </a:r>
                      <a:r>
                        <a:rPr lang="fr-FR" sz="12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</a:t>
                      </a:r>
                      <a:r>
                        <a:rPr lang="fr-FR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global (</a:t>
                      </a:r>
                      <a:r>
                        <a:rPr lang="fr-F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CDI +</a:t>
                      </a:r>
                      <a:r>
                        <a:rPr lang="fr-FR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CDD) *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34235" marB="342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19,7%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22,9%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26,8%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894" name="ZoneTexte 9"/>
          <p:cNvSpPr txBox="1">
            <a:spLocks noChangeArrowheads="1"/>
          </p:cNvSpPr>
          <p:nvPr/>
        </p:nvSpPr>
        <p:spPr bwMode="auto">
          <a:xfrm>
            <a:off x="3023828" y="3435846"/>
            <a:ext cx="52699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Verdana" pitchFamily="34" charset="0"/>
              <a:buChar char="&gt;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i="1" dirty="0">
                <a:ea typeface="MS PGothic" pitchFamily="34" charset="-128"/>
                <a:cs typeface="Calibri" pitchFamily="34" charset="0"/>
              </a:rPr>
              <a:t>* Source : Bilan social </a:t>
            </a:r>
            <a:r>
              <a:rPr lang="fr-FR" altLang="fr-FR" sz="1200" i="1" dirty="0" smtClean="0">
                <a:ea typeface="MS PGothic" pitchFamily="34" charset="-128"/>
                <a:cs typeface="Calibri" pitchFamily="34" charset="0"/>
              </a:rPr>
              <a:t>2017 (données provisoires)</a:t>
            </a:r>
            <a:endParaRPr lang="fr-FR" altLang="fr-FR" sz="1200" i="1" dirty="0"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11910"/>
            <a:ext cx="74804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81"/>
          <p:cNvSpPr txBox="1">
            <a:spLocks/>
          </p:cNvSpPr>
          <p:nvPr/>
        </p:nvSpPr>
        <p:spPr>
          <a:xfrm>
            <a:off x="251520" y="447514"/>
            <a:ext cx="1944216" cy="1155851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all" baseline="0">
                <a:solidFill>
                  <a:schemeClr val="accent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/>
                <a:sym typeface="Arial"/>
              </a:defRPr>
            </a:lvl1pPr>
          </a:lstStyle>
          <a:p>
            <a:r>
              <a:rPr lang="fr-FR" dirty="0" smtClean="0"/>
              <a:t>Bilan 2017 de la politique handicap</a:t>
            </a:r>
            <a:endParaRPr lang="fr-FR" dirty="0"/>
          </a:p>
        </p:txBody>
      </p:sp>
      <p:sp>
        <p:nvSpPr>
          <p:cNvPr id="13" name="Espace réservé du texte 83"/>
          <p:cNvSpPr txBox="1">
            <a:spLocks/>
          </p:cNvSpPr>
          <p:nvPr/>
        </p:nvSpPr>
        <p:spPr>
          <a:xfrm>
            <a:off x="431540" y="1697776"/>
            <a:ext cx="1763974" cy="13060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spcAft>
                <a:spcPts val="1200"/>
              </a:spcAft>
              <a:buClr>
                <a:srgbClr val="581D74"/>
              </a:buClr>
              <a:buSzPct val="80000"/>
              <a:buFont typeface="Cambria Math" panose="02040503050406030204" pitchFamily="18" charset="0"/>
              <a:defRPr sz="1600" b="1" i="1" baseline="0">
                <a:solidFill>
                  <a:srgbClr val="581D7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accent1"/>
              </a:buClr>
              <a:buFont typeface="Symbol" panose="05050102010706020507" pitchFamily="18" charset="2"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Clr>
                <a:schemeClr val="accent4"/>
              </a:buClr>
              <a:buFont typeface="Courier New" panose="02070309020205020404" pitchFamily="49" charset="0"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Clr>
                <a:schemeClr val="accent2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fr-FR" altLang="fr-FR" dirty="0" smtClean="0"/>
              <a:t>Sorties de personnes en situation de handicap</a:t>
            </a:r>
            <a:endParaRPr lang="fr-FR" alt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915816" y="447514"/>
            <a:ext cx="5724636" cy="25202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ct val="0"/>
              </a:spcBef>
              <a:buClr>
                <a:srgbClr val="F47920"/>
              </a:buClr>
            </a:pPr>
            <a:r>
              <a:rPr lang="fr-FR" altLang="fr-FR" sz="1200" b="1" dirty="0" smtClean="0">
                <a:solidFill>
                  <a:schemeClr val="bg1"/>
                </a:solidFill>
                <a:cs typeface="Calibri" pitchFamily="34" charset="0"/>
              </a:rPr>
              <a:t>Zoom sur les démissions CDI TH</a:t>
            </a:r>
            <a:endParaRPr lang="fr-FR" altLang="fr-FR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11910"/>
            <a:ext cx="74804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81"/>
          <p:cNvSpPr txBox="1">
            <a:spLocks/>
          </p:cNvSpPr>
          <p:nvPr/>
        </p:nvSpPr>
        <p:spPr>
          <a:xfrm>
            <a:off x="251520" y="447514"/>
            <a:ext cx="1944216" cy="1155851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all" baseline="0">
                <a:solidFill>
                  <a:schemeClr val="accent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/>
                <a:sym typeface="Arial"/>
              </a:defRPr>
            </a:lvl1pPr>
          </a:lstStyle>
          <a:p>
            <a:r>
              <a:rPr lang="fr-FR" dirty="0" smtClean="0"/>
              <a:t>Bilan 2017 de la politique handicap</a:t>
            </a:r>
            <a:endParaRPr lang="fr-FR" dirty="0"/>
          </a:p>
        </p:txBody>
      </p:sp>
      <p:sp>
        <p:nvSpPr>
          <p:cNvPr id="13" name="Espace réservé du texte 83"/>
          <p:cNvSpPr txBox="1">
            <a:spLocks/>
          </p:cNvSpPr>
          <p:nvPr/>
        </p:nvSpPr>
        <p:spPr>
          <a:xfrm>
            <a:off x="431540" y="1697776"/>
            <a:ext cx="1763974" cy="13060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spcAft>
                <a:spcPts val="1200"/>
              </a:spcAft>
              <a:buClr>
                <a:srgbClr val="581D74"/>
              </a:buClr>
              <a:buSzPct val="80000"/>
              <a:buFont typeface="Cambria Math" panose="02040503050406030204" pitchFamily="18" charset="0"/>
              <a:defRPr sz="1600" b="1" i="1" baseline="0">
                <a:solidFill>
                  <a:srgbClr val="581D7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accent1"/>
              </a:buClr>
              <a:buFont typeface="Symbol" panose="05050102010706020507" pitchFamily="18" charset="2"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Clr>
                <a:schemeClr val="accent4"/>
              </a:buClr>
              <a:buFont typeface="Courier New" panose="02070309020205020404" pitchFamily="49" charset="0"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Clr>
                <a:schemeClr val="accent2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fr-FR" altLang="fr-FR" dirty="0" smtClean="0"/>
              <a:t>Sorties de personnes en situation de handicap</a:t>
            </a:r>
            <a:endParaRPr lang="fr-FR" alt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915816" y="447514"/>
            <a:ext cx="5724636" cy="25202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ct val="0"/>
              </a:spcBef>
              <a:buClr>
                <a:srgbClr val="F47920"/>
              </a:buClr>
            </a:pPr>
            <a:r>
              <a:rPr lang="fr-FR" altLang="fr-FR" sz="1200" b="1" dirty="0" smtClean="0">
                <a:solidFill>
                  <a:schemeClr val="bg1"/>
                </a:solidFill>
                <a:cs typeface="Calibri" pitchFamily="34" charset="0"/>
              </a:rPr>
              <a:t>Zoom sur les démissions CDI TH</a:t>
            </a:r>
            <a:endParaRPr lang="fr-FR" altLang="fr-FR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514007"/>
              </p:ext>
            </p:extLst>
          </p:nvPr>
        </p:nvGraphicFramePr>
        <p:xfrm>
          <a:off x="1475656" y="6995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220072" y="959112"/>
            <a:ext cx="3420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Gestionnaire de clientèle ou Conseiller commercial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Titulaire d’une RQTH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Age moyen : 35,64 ans (de 24,5 à 43,8 ans)</a:t>
            </a:r>
            <a:endParaRPr lang="fr-FR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839217"/>
              </p:ext>
            </p:extLst>
          </p:nvPr>
        </p:nvGraphicFramePr>
        <p:xfrm>
          <a:off x="5220072" y="2484715"/>
          <a:ext cx="3671900" cy="226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6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upe BPCE">
  <a:themeElements>
    <a:clrScheme name="BPCE">
      <a:dk1>
        <a:srgbClr val="000000"/>
      </a:dk1>
      <a:lt1>
        <a:srgbClr val="FFFFFF"/>
      </a:lt1>
      <a:dk2>
        <a:srgbClr val="825D69"/>
      </a:dk2>
      <a:lt2>
        <a:srgbClr val="D6D2E3"/>
      </a:lt2>
      <a:accent1>
        <a:srgbClr val="581D74"/>
      </a:accent1>
      <a:accent2>
        <a:srgbClr val="A778AE"/>
      </a:accent2>
      <a:accent3>
        <a:srgbClr val="F47920"/>
      </a:accent3>
      <a:accent4>
        <a:srgbClr val="B0006C"/>
      </a:accent4>
      <a:accent5>
        <a:srgbClr val="BDCF41"/>
      </a:accent5>
      <a:accent6>
        <a:srgbClr val="00B2CB"/>
      </a:accent6>
      <a:hlink>
        <a:srgbClr val="976C9D"/>
      </a:hlink>
      <a:folHlink>
        <a:srgbClr val="00ABA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BPCE</Template>
  <TotalTime>33113</TotalTime>
  <Words>366</Words>
  <Application>Microsoft Office PowerPoint</Application>
  <PresentationFormat>Affichage à l'écran (16:9)</PresentationFormat>
  <Paragraphs>126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6" baseType="lpstr">
      <vt:lpstr>Arial</vt:lpstr>
      <vt:lpstr>Cabin</vt:lpstr>
      <vt:lpstr>Arial Narrow</vt:lpstr>
      <vt:lpstr>Courier New</vt:lpstr>
      <vt:lpstr>MS PGothic</vt:lpstr>
      <vt:lpstr>Cambria Math</vt:lpstr>
      <vt:lpstr>Wingdings</vt:lpstr>
      <vt:lpstr>Verdana</vt:lpstr>
      <vt:lpstr>Cabin Condensed</vt:lpstr>
      <vt:lpstr>Symbol</vt:lpstr>
      <vt:lpstr>Calibri</vt:lpstr>
      <vt:lpstr>Groupe BPCE</vt:lpstr>
      <vt:lpstr>Branche Caisse d’Epargne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YOLLANT GAELLE</dc:creator>
  <cp:lastModifiedBy>Bouvot</cp:lastModifiedBy>
  <cp:revision>662</cp:revision>
  <cp:lastPrinted>2018-06-11T14:06:16Z</cp:lastPrinted>
  <dcterms:modified xsi:type="dcterms:W3CDTF">2018-06-29T12:47:03Z</dcterms:modified>
</cp:coreProperties>
</file>