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7" r:id="rId2"/>
  </p:sldIdLst>
  <p:sldSz cx="6858000" cy="12192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84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2/23/2023</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28917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2/23/2023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446133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2/23/2023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54376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2/23/2023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264423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2/23/2023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73508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2/23/2023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57303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2/23/2023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73942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2/23/2023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50441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2/23/2023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44455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2/23/2023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07900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2/23/2023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69055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2/23/2023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‹N°›</a:t>
            </a:fld>
            <a:endParaRPr lang="en-US"/>
          </a:p>
        </p:txBody>
      </p:sp>
    </p:spTree>
    <p:extLst>
      <p:ext uri="{BB962C8B-B14F-4D97-AF65-F5344CB8AC3E}">
        <p14:creationId xmlns:p14="http://schemas.microsoft.com/office/powerpoint/2010/main" val="320524164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cid:image001.jpg@01D0721B.07CDB6B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2E603F-28B7-4831-BF23-65FBAB13D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0" cy="12192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4165"/>
            <a:ext cx="5377767" cy="11777835"/>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6285" cy="1219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0" cy="12192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4" name="Picture 4" descr="Joint Venture Vectores Libres de Derechos - iStock">
            <a:extLst>
              <a:ext uri="{FF2B5EF4-FFF2-40B4-BE49-F238E27FC236}">
                <a16:creationId xmlns:a16="http://schemas.microsoft.com/office/drawing/2014/main" id="{FC77D148-699D-7709-4C4C-97E613E73F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408" r="41284" b="-1"/>
          <a:stretch/>
        </p:blipFill>
        <p:spPr bwMode="auto">
          <a:xfrm>
            <a:off x="1" y="10"/>
            <a:ext cx="3467323" cy="10472611"/>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09ABDBE5-F3B3-FEDC-CBD3-74D5553A3FDE}"/>
              </a:ext>
            </a:extLst>
          </p:cNvPr>
          <p:cNvSpPr txBox="1"/>
          <p:nvPr/>
        </p:nvSpPr>
        <p:spPr>
          <a:xfrm>
            <a:off x="3467324" y="3170901"/>
            <a:ext cx="3202158" cy="7391661"/>
          </a:xfrm>
          <a:prstGeom prst="rect">
            <a:avLst/>
          </a:prstGeom>
        </p:spPr>
        <p:txBody>
          <a:bodyPr vert="horz" lIns="91440" tIns="45720" rIns="91440" bIns="45720" rtlCol="0">
            <a:normAutofit fontScale="92500" lnSpcReduction="20000"/>
          </a:bodyPr>
          <a:lstStyle/>
          <a:p>
            <a:pPr marL="171450" indent="-171450" algn="just" defTabSz="914400">
              <a:spcAft>
                <a:spcPts val="600"/>
              </a:spcAft>
              <a:buClr>
                <a:schemeClr val="accent5"/>
              </a:buClr>
              <a:buFont typeface="Arial" panose="020B0604020202020204" pitchFamily="34" charset="0"/>
              <a:buChar char="•"/>
            </a:pPr>
            <a:r>
              <a:rPr lang="fr-FR" sz="1200" b="1" dirty="0">
                <a:solidFill>
                  <a:srgbClr val="FF0000"/>
                </a:solidFill>
                <a:latin typeface="Arial" panose="020B0604020202020204" pitchFamily="34" charset="0"/>
                <a:cs typeface="Arial" panose="020B0604020202020204" pitchFamily="34" charset="0"/>
              </a:rPr>
              <a:t>Une surcharge permanente non quantifiée</a:t>
            </a:r>
          </a:p>
          <a:p>
            <a:pPr algn="just" defTabSz="914400">
              <a:spcAft>
                <a:spcPts val="600"/>
              </a:spcAft>
              <a:buClr>
                <a:schemeClr val="accent5"/>
              </a:buClr>
            </a:pPr>
            <a:r>
              <a:rPr lang="fr-FR" sz="1200" dirty="0">
                <a:latin typeface="Arial" panose="020B0604020202020204" pitchFamily="34" charset="0"/>
                <a:cs typeface="Arial" panose="020B0604020202020204" pitchFamily="34" charset="0"/>
              </a:rPr>
              <a:t>Aujourd’hui, face aux démissions, licenciements et autres départs de l’entreprise, la situation n’est plus tenable ! Cela entraîne une hausse importante de la charge de travail. </a:t>
            </a:r>
          </a:p>
          <a:p>
            <a:pPr algn="just" defTabSz="914400">
              <a:spcAft>
                <a:spcPts val="600"/>
              </a:spcAft>
              <a:buClr>
                <a:schemeClr val="accent5"/>
              </a:buClr>
            </a:pPr>
            <a:r>
              <a:rPr lang="fr-FR" sz="1200" b="1" dirty="0">
                <a:solidFill>
                  <a:srgbClr val="0070C0"/>
                </a:solidFill>
                <a:latin typeface="Arial" panose="020B0604020202020204" pitchFamily="34" charset="0"/>
                <a:cs typeface="Arial" panose="020B0604020202020204" pitchFamily="34" charset="0"/>
              </a:rPr>
              <a:t>En refusant de quantifier cette charge de travail, la Direction oscille entre déni et cynisme …</a:t>
            </a:r>
          </a:p>
          <a:p>
            <a:pPr algn="just" defTabSz="914400">
              <a:spcAft>
                <a:spcPts val="600"/>
              </a:spcAft>
              <a:buClr>
                <a:schemeClr val="accent5"/>
              </a:buClr>
            </a:pPr>
            <a:endParaRPr lang="fr-FR" sz="1200" b="1" dirty="0">
              <a:solidFill>
                <a:srgbClr val="0070C0"/>
              </a:solidFill>
              <a:latin typeface="Arial" panose="020B0604020202020204" pitchFamily="34" charset="0"/>
              <a:cs typeface="Arial" panose="020B0604020202020204" pitchFamily="34" charset="0"/>
            </a:endParaRPr>
          </a:p>
          <a:p>
            <a:pPr marL="171450" indent="-171450" defTabSz="914400">
              <a:spcAft>
                <a:spcPts val="600"/>
              </a:spcAft>
              <a:buClr>
                <a:schemeClr val="accent5"/>
              </a:buClr>
              <a:buFont typeface="Arial" panose="020B0604020202020204" pitchFamily="34" charset="0"/>
              <a:buChar char="•"/>
            </a:pPr>
            <a:r>
              <a:rPr lang="fr-FR" sz="1200" b="1" dirty="0">
                <a:solidFill>
                  <a:srgbClr val="FF0000"/>
                </a:solidFill>
                <a:latin typeface="Arial" panose="020B0604020202020204" pitchFamily="34" charset="0"/>
                <a:cs typeface="Arial" panose="020B0604020202020204" pitchFamily="34" charset="0"/>
              </a:rPr>
              <a:t>Du travail gratuit, des heures non rémunérées</a:t>
            </a:r>
          </a:p>
          <a:p>
            <a:pPr algn="just" defTabSz="914400">
              <a:spcAft>
                <a:spcPts val="600"/>
              </a:spcAft>
              <a:buClr>
                <a:schemeClr val="accent5"/>
              </a:buClr>
            </a:pPr>
            <a:r>
              <a:rPr lang="fr-FR" sz="1200" dirty="0">
                <a:latin typeface="Arial" panose="020B0604020202020204" pitchFamily="34" charset="0"/>
                <a:cs typeface="Arial" panose="020B0604020202020204" pitchFamily="34" charset="0"/>
              </a:rPr>
              <a:t>La situation sur le front de vente n’a jamais été aussi dramatique en termes de moyens humains. Travailler en sous effectif est devenu monnaie courante. La direction l’a totalement intégré dans son organisation, il revient à ceux qui restent de réaliser l’intégralité des tâches de l’ensemble des collègues absents …Et lorsque la situation devient ingérable, on fait appel à la solidarité entre agence, on déshabille « Pierre » pour habiller « Paul » avant d’apposer en dernier recours un panneau de fermeture exceptionnelle …</a:t>
            </a:r>
          </a:p>
          <a:p>
            <a:pPr algn="just"/>
            <a:r>
              <a:rPr lang="fr-FR" sz="1200" b="1" dirty="0">
                <a:solidFill>
                  <a:srgbClr val="0070C0"/>
                </a:solidFill>
                <a:latin typeface="Arial" panose="020B0604020202020204" pitchFamily="34" charset="0"/>
                <a:cs typeface="Arial" panose="020B0604020202020204" pitchFamily="34" charset="0"/>
              </a:rPr>
              <a:t>Les salariés craquent, nombreux sont ceux qui quittent l’entreprise. Les heures supplémentaires non reconnues sont devenues la norme. En CEN, le bilan social fait seulement état de : «  </a:t>
            </a:r>
            <a:r>
              <a:rPr lang="fr-FR" sz="1200" b="1" i="0" u="none" strike="noStrike" baseline="0" dirty="0">
                <a:solidFill>
                  <a:srgbClr val="0070C0"/>
                </a:solidFill>
                <a:latin typeface="Arial" panose="020B0604020202020204" pitchFamily="34" charset="0"/>
              </a:rPr>
              <a:t>401 heures supplémentaires réalisées en dessous du contingent annuel. </a:t>
            </a:r>
          </a:p>
          <a:p>
            <a:pPr algn="just"/>
            <a:r>
              <a:rPr lang="fr-FR" sz="1200" b="1" i="0" u="none" strike="noStrike" baseline="0" dirty="0">
                <a:solidFill>
                  <a:srgbClr val="0070C0"/>
                </a:solidFill>
                <a:latin typeface="Arial" panose="020B0604020202020204" pitchFamily="34" charset="0"/>
              </a:rPr>
              <a:t>Aucune heure supplémentaire n’a été accomplie au-delà du contingent annuel applicable dans l’entreprise ». Ce sont des centaines d’heures économisées sur le dos des salariés.</a:t>
            </a:r>
            <a:endParaRPr lang="fr-FR" sz="1200" b="1" dirty="0">
              <a:solidFill>
                <a:srgbClr val="0070C0"/>
              </a:solidFill>
              <a:latin typeface="Arial" panose="020B0604020202020204" pitchFamily="34" charset="0"/>
              <a:cs typeface="Arial" panose="020B0604020202020204" pitchFamily="34" charset="0"/>
            </a:endParaRPr>
          </a:p>
          <a:p>
            <a:pPr defTabSz="914400">
              <a:spcAft>
                <a:spcPts val="600"/>
              </a:spcAft>
              <a:buClr>
                <a:schemeClr val="accent5"/>
              </a:buClr>
            </a:pPr>
            <a:endParaRPr lang="fr-FR" sz="1200" b="1" dirty="0">
              <a:solidFill>
                <a:srgbClr val="0070C0"/>
              </a:solidFill>
              <a:latin typeface="Arial" panose="020B0604020202020204" pitchFamily="34" charset="0"/>
              <a:cs typeface="Arial" panose="020B0604020202020204" pitchFamily="34" charset="0"/>
            </a:endParaRPr>
          </a:p>
          <a:p>
            <a:pPr marL="171450" indent="-171450" defTabSz="914400">
              <a:spcAft>
                <a:spcPts val="600"/>
              </a:spcAft>
              <a:buClr>
                <a:schemeClr val="accent5"/>
              </a:buClr>
              <a:buFont typeface="Arial" panose="020B0604020202020204" pitchFamily="34" charset="0"/>
              <a:buChar char="•"/>
            </a:pPr>
            <a:r>
              <a:rPr lang="fr-FR" sz="1200" b="1" dirty="0">
                <a:solidFill>
                  <a:srgbClr val="FF0000"/>
                </a:solidFill>
                <a:latin typeface="Arial" panose="020B0604020202020204" pitchFamily="34" charset="0"/>
                <a:cs typeface="Arial" panose="020B0604020202020204" pitchFamily="34" charset="0"/>
              </a:rPr>
              <a:t>Une polyvalence à tout crin </a:t>
            </a:r>
          </a:p>
          <a:p>
            <a:pPr algn="just" defTabSz="914400">
              <a:spcAft>
                <a:spcPts val="600"/>
              </a:spcAft>
              <a:buClr>
                <a:schemeClr val="accent5"/>
              </a:buClr>
            </a:pPr>
            <a:r>
              <a:rPr lang="fr-FR" sz="1200" dirty="0">
                <a:latin typeface="Arial" panose="020B0604020202020204" pitchFamily="34" charset="0"/>
                <a:cs typeface="Arial" panose="020B0604020202020204" pitchFamily="34" charset="0"/>
              </a:rPr>
              <a:t>Même manque cruel de personnel dans les fonctions supports. La Direction a mis en place de nouvelles organisations : les salariés exercent plusieurs métiers. Le règne de la polyvalence pour aller vers toujours plus de productivité.</a:t>
            </a:r>
          </a:p>
          <a:p>
            <a:pPr algn="just" defTabSz="914400">
              <a:spcAft>
                <a:spcPts val="600"/>
              </a:spcAft>
              <a:buClr>
                <a:schemeClr val="accent5"/>
              </a:buClr>
            </a:pPr>
            <a:r>
              <a:rPr lang="fr-FR" sz="1200" b="1" dirty="0">
                <a:solidFill>
                  <a:srgbClr val="0070C0"/>
                </a:solidFill>
                <a:latin typeface="Arial" panose="020B0604020202020204" pitchFamily="34" charset="0"/>
                <a:cs typeface="Arial" panose="020B0604020202020204" pitchFamily="34" charset="0"/>
              </a:rPr>
              <a:t>Nous entendons continuer à œuvrer pour faire reconnaître le temps de travail réel et préserver la santé des salariés.</a:t>
            </a:r>
            <a:endParaRPr lang="en-US" sz="1100" b="1" dirty="0"/>
          </a:p>
        </p:txBody>
      </p:sp>
      <p:sp>
        <p:nvSpPr>
          <p:cNvPr id="7" name="ZoneTexte 6">
            <a:extLst>
              <a:ext uri="{FF2B5EF4-FFF2-40B4-BE49-F238E27FC236}">
                <a16:creationId xmlns:a16="http://schemas.microsoft.com/office/drawing/2014/main" id="{32A384EC-4F2E-8F74-6B6F-D67E08981DB5}"/>
              </a:ext>
            </a:extLst>
          </p:cNvPr>
          <p:cNvSpPr txBox="1"/>
          <p:nvPr/>
        </p:nvSpPr>
        <p:spPr>
          <a:xfrm>
            <a:off x="719568" y="186620"/>
            <a:ext cx="5932244" cy="830997"/>
          </a:xfrm>
          <a:prstGeom prst="rect">
            <a:avLst/>
          </a:prstGeom>
          <a:gradFill>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t="100000"/>
            </a:path>
          </a:gradFill>
          <a:ln>
            <a:solidFill>
              <a:schemeClr val="accent1">
                <a:lumMod val="40000"/>
                <a:lumOff val="60000"/>
              </a:schemeClr>
            </a:solidFill>
            <a:extLst>
              <a:ext uri="{C807C97D-BFC1-408E-A445-0C87EB9F89A2}">
                <ask:lineSketchStyleProps xmlns:ask="http://schemas.microsoft.com/office/drawing/2018/sketchyshapes" sd="3883757188">
                  <a:custGeom>
                    <a:avLst/>
                    <a:gdLst>
                      <a:gd name="connsiteX0" fmla="*/ 0 w 5669280"/>
                      <a:gd name="connsiteY0" fmla="*/ 0 h 892552"/>
                      <a:gd name="connsiteX1" fmla="*/ 566928 w 5669280"/>
                      <a:gd name="connsiteY1" fmla="*/ 0 h 892552"/>
                      <a:gd name="connsiteX2" fmla="*/ 1247242 w 5669280"/>
                      <a:gd name="connsiteY2" fmla="*/ 0 h 892552"/>
                      <a:gd name="connsiteX3" fmla="*/ 1927555 w 5669280"/>
                      <a:gd name="connsiteY3" fmla="*/ 0 h 892552"/>
                      <a:gd name="connsiteX4" fmla="*/ 2551176 w 5669280"/>
                      <a:gd name="connsiteY4" fmla="*/ 0 h 892552"/>
                      <a:gd name="connsiteX5" fmla="*/ 3061411 w 5669280"/>
                      <a:gd name="connsiteY5" fmla="*/ 0 h 892552"/>
                      <a:gd name="connsiteX6" fmla="*/ 3571646 w 5669280"/>
                      <a:gd name="connsiteY6" fmla="*/ 0 h 892552"/>
                      <a:gd name="connsiteX7" fmla="*/ 4251960 w 5669280"/>
                      <a:gd name="connsiteY7" fmla="*/ 0 h 892552"/>
                      <a:gd name="connsiteX8" fmla="*/ 4762195 w 5669280"/>
                      <a:gd name="connsiteY8" fmla="*/ 0 h 892552"/>
                      <a:gd name="connsiteX9" fmla="*/ 5669280 w 5669280"/>
                      <a:gd name="connsiteY9" fmla="*/ 0 h 892552"/>
                      <a:gd name="connsiteX10" fmla="*/ 5669280 w 5669280"/>
                      <a:gd name="connsiteY10" fmla="*/ 455202 h 892552"/>
                      <a:gd name="connsiteX11" fmla="*/ 5669280 w 5669280"/>
                      <a:gd name="connsiteY11" fmla="*/ 892552 h 892552"/>
                      <a:gd name="connsiteX12" fmla="*/ 5215738 w 5669280"/>
                      <a:gd name="connsiteY12" fmla="*/ 892552 h 892552"/>
                      <a:gd name="connsiteX13" fmla="*/ 4705502 w 5669280"/>
                      <a:gd name="connsiteY13" fmla="*/ 892552 h 892552"/>
                      <a:gd name="connsiteX14" fmla="*/ 4025189 w 5669280"/>
                      <a:gd name="connsiteY14" fmla="*/ 892552 h 892552"/>
                      <a:gd name="connsiteX15" fmla="*/ 3458261 w 5669280"/>
                      <a:gd name="connsiteY15" fmla="*/ 892552 h 892552"/>
                      <a:gd name="connsiteX16" fmla="*/ 3061411 w 5669280"/>
                      <a:gd name="connsiteY16" fmla="*/ 892552 h 892552"/>
                      <a:gd name="connsiteX17" fmla="*/ 2607869 w 5669280"/>
                      <a:gd name="connsiteY17" fmla="*/ 892552 h 892552"/>
                      <a:gd name="connsiteX18" fmla="*/ 2040941 w 5669280"/>
                      <a:gd name="connsiteY18" fmla="*/ 892552 h 892552"/>
                      <a:gd name="connsiteX19" fmla="*/ 1644091 w 5669280"/>
                      <a:gd name="connsiteY19" fmla="*/ 892552 h 892552"/>
                      <a:gd name="connsiteX20" fmla="*/ 1133856 w 5669280"/>
                      <a:gd name="connsiteY20" fmla="*/ 892552 h 892552"/>
                      <a:gd name="connsiteX21" fmla="*/ 680314 w 5669280"/>
                      <a:gd name="connsiteY21" fmla="*/ 892552 h 892552"/>
                      <a:gd name="connsiteX22" fmla="*/ 0 w 5669280"/>
                      <a:gd name="connsiteY22" fmla="*/ 892552 h 892552"/>
                      <a:gd name="connsiteX23" fmla="*/ 0 w 5669280"/>
                      <a:gd name="connsiteY23" fmla="*/ 437350 h 892552"/>
                      <a:gd name="connsiteX24" fmla="*/ 0 w 5669280"/>
                      <a:gd name="connsiteY24" fmla="*/ 0 h 892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69280" h="892552" fill="none" extrusionOk="0">
                        <a:moveTo>
                          <a:pt x="0" y="0"/>
                        </a:moveTo>
                        <a:cubicBezTo>
                          <a:pt x="224101" y="-58037"/>
                          <a:pt x="385195" y="38470"/>
                          <a:pt x="566928" y="0"/>
                        </a:cubicBezTo>
                        <a:cubicBezTo>
                          <a:pt x="748661" y="-38470"/>
                          <a:pt x="960979" y="57536"/>
                          <a:pt x="1247242" y="0"/>
                        </a:cubicBezTo>
                        <a:cubicBezTo>
                          <a:pt x="1533505" y="-57536"/>
                          <a:pt x="1601606" y="64283"/>
                          <a:pt x="1927555" y="0"/>
                        </a:cubicBezTo>
                        <a:cubicBezTo>
                          <a:pt x="2253504" y="-64283"/>
                          <a:pt x="2355823" y="43211"/>
                          <a:pt x="2551176" y="0"/>
                        </a:cubicBezTo>
                        <a:cubicBezTo>
                          <a:pt x="2746529" y="-43211"/>
                          <a:pt x="2939799" y="5494"/>
                          <a:pt x="3061411" y="0"/>
                        </a:cubicBezTo>
                        <a:cubicBezTo>
                          <a:pt x="3183024" y="-5494"/>
                          <a:pt x="3365036" y="18403"/>
                          <a:pt x="3571646" y="0"/>
                        </a:cubicBezTo>
                        <a:cubicBezTo>
                          <a:pt x="3778257" y="-18403"/>
                          <a:pt x="3949224" y="48170"/>
                          <a:pt x="4251960" y="0"/>
                        </a:cubicBezTo>
                        <a:cubicBezTo>
                          <a:pt x="4554696" y="-48170"/>
                          <a:pt x="4587949" y="59394"/>
                          <a:pt x="4762195" y="0"/>
                        </a:cubicBezTo>
                        <a:cubicBezTo>
                          <a:pt x="4936441" y="-59394"/>
                          <a:pt x="5251695" y="44951"/>
                          <a:pt x="5669280" y="0"/>
                        </a:cubicBezTo>
                        <a:cubicBezTo>
                          <a:pt x="5672563" y="189525"/>
                          <a:pt x="5666664" y="246289"/>
                          <a:pt x="5669280" y="455202"/>
                        </a:cubicBezTo>
                        <a:cubicBezTo>
                          <a:pt x="5671896" y="664115"/>
                          <a:pt x="5640942" y="703046"/>
                          <a:pt x="5669280" y="892552"/>
                        </a:cubicBezTo>
                        <a:cubicBezTo>
                          <a:pt x="5578312" y="926338"/>
                          <a:pt x="5377900" y="848407"/>
                          <a:pt x="5215738" y="892552"/>
                        </a:cubicBezTo>
                        <a:cubicBezTo>
                          <a:pt x="5053576" y="936697"/>
                          <a:pt x="4859219" y="875063"/>
                          <a:pt x="4705502" y="892552"/>
                        </a:cubicBezTo>
                        <a:cubicBezTo>
                          <a:pt x="4551785" y="910041"/>
                          <a:pt x="4171550" y="888565"/>
                          <a:pt x="4025189" y="892552"/>
                        </a:cubicBezTo>
                        <a:cubicBezTo>
                          <a:pt x="3878828" y="896539"/>
                          <a:pt x="3693642" y="849069"/>
                          <a:pt x="3458261" y="892552"/>
                        </a:cubicBezTo>
                        <a:cubicBezTo>
                          <a:pt x="3222880" y="936035"/>
                          <a:pt x="3188573" y="869195"/>
                          <a:pt x="3061411" y="892552"/>
                        </a:cubicBezTo>
                        <a:cubicBezTo>
                          <a:pt x="2934249" y="915909"/>
                          <a:pt x="2767549" y="871080"/>
                          <a:pt x="2607869" y="892552"/>
                        </a:cubicBezTo>
                        <a:cubicBezTo>
                          <a:pt x="2448189" y="914024"/>
                          <a:pt x="2298098" y="868548"/>
                          <a:pt x="2040941" y="892552"/>
                        </a:cubicBezTo>
                        <a:cubicBezTo>
                          <a:pt x="1783784" y="916556"/>
                          <a:pt x="1840271" y="867590"/>
                          <a:pt x="1644091" y="892552"/>
                        </a:cubicBezTo>
                        <a:cubicBezTo>
                          <a:pt x="1447911" y="917514"/>
                          <a:pt x="1263284" y="886554"/>
                          <a:pt x="1133856" y="892552"/>
                        </a:cubicBezTo>
                        <a:cubicBezTo>
                          <a:pt x="1004428" y="898550"/>
                          <a:pt x="801982" y="876122"/>
                          <a:pt x="680314" y="892552"/>
                        </a:cubicBezTo>
                        <a:cubicBezTo>
                          <a:pt x="558646" y="908982"/>
                          <a:pt x="221770" y="878815"/>
                          <a:pt x="0" y="892552"/>
                        </a:cubicBezTo>
                        <a:cubicBezTo>
                          <a:pt x="-29480" y="767292"/>
                          <a:pt x="15065" y="548510"/>
                          <a:pt x="0" y="437350"/>
                        </a:cubicBezTo>
                        <a:cubicBezTo>
                          <a:pt x="-15065" y="326190"/>
                          <a:pt x="23264" y="170134"/>
                          <a:pt x="0" y="0"/>
                        </a:cubicBezTo>
                        <a:close/>
                      </a:path>
                      <a:path w="5669280" h="892552" stroke="0" extrusionOk="0">
                        <a:moveTo>
                          <a:pt x="0" y="0"/>
                        </a:moveTo>
                        <a:cubicBezTo>
                          <a:pt x="294440" y="-49331"/>
                          <a:pt x="429759" y="72755"/>
                          <a:pt x="623621" y="0"/>
                        </a:cubicBezTo>
                        <a:cubicBezTo>
                          <a:pt x="817483" y="-72755"/>
                          <a:pt x="1003512" y="37623"/>
                          <a:pt x="1190549" y="0"/>
                        </a:cubicBezTo>
                        <a:cubicBezTo>
                          <a:pt x="1377586" y="-37623"/>
                          <a:pt x="1582684" y="69153"/>
                          <a:pt x="1814170" y="0"/>
                        </a:cubicBezTo>
                        <a:cubicBezTo>
                          <a:pt x="2045656" y="-69153"/>
                          <a:pt x="2207801" y="24192"/>
                          <a:pt x="2381098" y="0"/>
                        </a:cubicBezTo>
                        <a:cubicBezTo>
                          <a:pt x="2554395" y="-24192"/>
                          <a:pt x="2656250" y="47590"/>
                          <a:pt x="2891333" y="0"/>
                        </a:cubicBezTo>
                        <a:cubicBezTo>
                          <a:pt x="3126416" y="-47590"/>
                          <a:pt x="3365560" y="8635"/>
                          <a:pt x="3514954" y="0"/>
                        </a:cubicBezTo>
                        <a:cubicBezTo>
                          <a:pt x="3664348" y="-8635"/>
                          <a:pt x="3792155" y="47084"/>
                          <a:pt x="3968496" y="0"/>
                        </a:cubicBezTo>
                        <a:cubicBezTo>
                          <a:pt x="4144837" y="-47084"/>
                          <a:pt x="4206456" y="32533"/>
                          <a:pt x="4365346" y="0"/>
                        </a:cubicBezTo>
                        <a:cubicBezTo>
                          <a:pt x="4524236" y="-32533"/>
                          <a:pt x="4622113" y="22039"/>
                          <a:pt x="4762195" y="0"/>
                        </a:cubicBezTo>
                        <a:cubicBezTo>
                          <a:pt x="4902277" y="-22039"/>
                          <a:pt x="5371836" y="18465"/>
                          <a:pt x="5669280" y="0"/>
                        </a:cubicBezTo>
                        <a:cubicBezTo>
                          <a:pt x="5700196" y="98093"/>
                          <a:pt x="5658483" y="331050"/>
                          <a:pt x="5669280" y="464127"/>
                        </a:cubicBezTo>
                        <a:cubicBezTo>
                          <a:pt x="5680077" y="597204"/>
                          <a:pt x="5637020" y="744837"/>
                          <a:pt x="5669280" y="892552"/>
                        </a:cubicBezTo>
                        <a:cubicBezTo>
                          <a:pt x="5469037" y="921538"/>
                          <a:pt x="5322121" y="839708"/>
                          <a:pt x="5215738" y="892552"/>
                        </a:cubicBezTo>
                        <a:cubicBezTo>
                          <a:pt x="5109355" y="945396"/>
                          <a:pt x="4958406" y="855837"/>
                          <a:pt x="4818888" y="892552"/>
                        </a:cubicBezTo>
                        <a:cubicBezTo>
                          <a:pt x="4679370" y="929267"/>
                          <a:pt x="4341045" y="863904"/>
                          <a:pt x="4195267" y="892552"/>
                        </a:cubicBezTo>
                        <a:cubicBezTo>
                          <a:pt x="4049489" y="921200"/>
                          <a:pt x="3893767" y="828579"/>
                          <a:pt x="3628339" y="892552"/>
                        </a:cubicBezTo>
                        <a:cubicBezTo>
                          <a:pt x="3362911" y="956525"/>
                          <a:pt x="3278552" y="813837"/>
                          <a:pt x="2948026" y="892552"/>
                        </a:cubicBezTo>
                        <a:cubicBezTo>
                          <a:pt x="2617500" y="971267"/>
                          <a:pt x="2637461" y="856949"/>
                          <a:pt x="2437790" y="892552"/>
                        </a:cubicBezTo>
                        <a:cubicBezTo>
                          <a:pt x="2238119" y="928155"/>
                          <a:pt x="2070169" y="843488"/>
                          <a:pt x="1927555" y="892552"/>
                        </a:cubicBezTo>
                        <a:cubicBezTo>
                          <a:pt x="1784942" y="941616"/>
                          <a:pt x="1473456" y="839420"/>
                          <a:pt x="1247242" y="892552"/>
                        </a:cubicBezTo>
                        <a:cubicBezTo>
                          <a:pt x="1021028" y="945684"/>
                          <a:pt x="943808" y="889204"/>
                          <a:pt x="850392" y="892552"/>
                        </a:cubicBezTo>
                        <a:cubicBezTo>
                          <a:pt x="756976" y="895900"/>
                          <a:pt x="425091" y="834186"/>
                          <a:pt x="0" y="892552"/>
                        </a:cubicBezTo>
                        <a:cubicBezTo>
                          <a:pt x="-23094" y="774463"/>
                          <a:pt x="19855" y="661305"/>
                          <a:pt x="0" y="464127"/>
                        </a:cubicBezTo>
                        <a:cubicBezTo>
                          <a:pt x="-19855" y="266950"/>
                          <a:pt x="20778" y="141915"/>
                          <a:pt x="0" y="0"/>
                        </a:cubicBezTo>
                        <a:close/>
                      </a:path>
                    </a:pathLst>
                  </a:custGeom>
                  <ask:type>
                    <ask:lineSketchNone/>
                  </ask:type>
                </ask:lineSketchStyleProps>
              </a:ext>
            </a:extLst>
          </a:ln>
        </p:spPr>
        <p:txBody>
          <a:bodyPr wrap="square">
            <a:spAutoFit/>
          </a:bodyPr>
          <a:lstStyle/>
          <a:p>
            <a:pPr algn="ctr"/>
            <a:r>
              <a:rPr lang="fr-FR" sz="2400" b="1" dirty="0">
                <a:solidFill>
                  <a:schemeClr val="bg1"/>
                </a:solidFill>
                <a:latin typeface="Arial Narrow" panose="020B0606020202030204" pitchFamily="34" charset="0"/>
              </a:rPr>
              <a:t>Elections CSE CEN 2023-2027</a:t>
            </a:r>
          </a:p>
          <a:p>
            <a:pPr algn="ctr"/>
            <a:r>
              <a:rPr lang="fr-FR" sz="2400" b="1" dirty="0">
                <a:solidFill>
                  <a:schemeClr val="bg1"/>
                </a:solidFill>
                <a:latin typeface="Arial Narrow" panose="020B0606020202030204" pitchFamily="34" charset="0"/>
              </a:rPr>
              <a:t>Du 27 mars 07 avril 2023 </a:t>
            </a:r>
            <a:endParaRPr lang="fr-FR" sz="2400" b="1" dirty="0"/>
          </a:p>
        </p:txBody>
      </p:sp>
      <p:sp>
        <p:nvSpPr>
          <p:cNvPr id="8" name="ZoneTexte 7">
            <a:extLst>
              <a:ext uri="{FF2B5EF4-FFF2-40B4-BE49-F238E27FC236}">
                <a16:creationId xmlns:a16="http://schemas.microsoft.com/office/drawing/2014/main" id="{AE2B449A-9B8C-25CC-71F9-3921BC4185A2}"/>
              </a:ext>
            </a:extLst>
          </p:cNvPr>
          <p:cNvSpPr txBox="1"/>
          <p:nvPr/>
        </p:nvSpPr>
        <p:spPr>
          <a:xfrm>
            <a:off x="2982789" y="1180114"/>
            <a:ext cx="3873496" cy="369332"/>
          </a:xfrm>
          <a:prstGeom prst="rect">
            <a:avLst/>
          </a:prstGeom>
          <a:noFill/>
        </p:spPr>
        <p:txBody>
          <a:bodyPr wrap="none" rtlCol="0">
            <a:spAutoFit/>
          </a:bodyPr>
          <a:lstStyle/>
          <a:p>
            <a:r>
              <a:rPr lang="fr-FR" b="1" dirty="0">
                <a:solidFill>
                  <a:srgbClr val="0070C0"/>
                </a:solidFill>
                <a:latin typeface="Arial" panose="020B0604020202020204" pitchFamily="34" charset="0"/>
                <a:cs typeface="Arial" panose="020B0604020202020204" pitchFamily="34" charset="0"/>
              </a:rPr>
              <a:t>Nos engagements – Nos combats</a:t>
            </a:r>
          </a:p>
        </p:txBody>
      </p:sp>
      <p:sp>
        <p:nvSpPr>
          <p:cNvPr id="10" name="ZoneTexte 9">
            <a:extLst>
              <a:ext uri="{FF2B5EF4-FFF2-40B4-BE49-F238E27FC236}">
                <a16:creationId xmlns:a16="http://schemas.microsoft.com/office/drawing/2014/main" id="{1C4880A7-C673-8780-8167-850B94E339D2}"/>
              </a:ext>
            </a:extLst>
          </p:cNvPr>
          <p:cNvSpPr txBox="1"/>
          <p:nvPr/>
        </p:nvSpPr>
        <p:spPr>
          <a:xfrm>
            <a:off x="2982789" y="1511096"/>
            <a:ext cx="3886000" cy="492443"/>
          </a:xfrm>
          <a:prstGeom prst="rect">
            <a:avLst/>
          </a:prstGeom>
          <a:noFill/>
        </p:spPr>
        <p:txBody>
          <a:bodyPr wrap="none" rtlCol="0">
            <a:spAutoFit/>
          </a:bodyPr>
          <a:lstStyle/>
          <a:p>
            <a:r>
              <a:rPr lang="fr-FR" sz="1300" b="1" dirty="0">
                <a:solidFill>
                  <a:srgbClr val="0070C0"/>
                </a:solidFill>
                <a:latin typeface="Arial" panose="020B0604020202020204" pitchFamily="34" charset="0"/>
                <a:cs typeface="Arial" panose="020B0604020202020204" pitchFamily="34" charset="0"/>
              </a:rPr>
              <a:t>Avec vous,</a:t>
            </a:r>
          </a:p>
          <a:p>
            <a:r>
              <a:rPr lang="fr-FR" sz="1300" b="1" dirty="0">
                <a:solidFill>
                  <a:srgbClr val="0070C0"/>
                </a:solidFill>
                <a:latin typeface="Arial" panose="020B0604020202020204" pitchFamily="34" charset="0"/>
                <a:cs typeface="Arial" panose="020B0604020202020204" pitchFamily="34" charset="0"/>
              </a:rPr>
              <a:t>pour une reconnaissance du temps de travail !</a:t>
            </a:r>
          </a:p>
        </p:txBody>
      </p:sp>
      <p:sp>
        <p:nvSpPr>
          <p:cNvPr id="12" name="ZoneTexte 11">
            <a:extLst>
              <a:ext uri="{FF2B5EF4-FFF2-40B4-BE49-F238E27FC236}">
                <a16:creationId xmlns:a16="http://schemas.microsoft.com/office/drawing/2014/main" id="{661EE236-189A-9B73-F126-27FF643A3990}"/>
              </a:ext>
            </a:extLst>
          </p:cNvPr>
          <p:cNvSpPr txBox="1"/>
          <p:nvPr/>
        </p:nvSpPr>
        <p:spPr>
          <a:xfrm>
            <a:off x="265166" y="10324435"/>
            <a:ext cx="6404317" cy="800219"/>
          </a:xfrm>
          <a:prstGeom prst="rect">
            <a:avLst/>
          </a:prstGeom>
          <a:noFill/>
        </p:spPr>
        <p:txBody>
          <a:bodyPr wrap="none" rtlCol="0">
            <a:spAutoFit/>
          </a:bodyPr>
          <a:lstStyle/>
          <a:p>
            <a:r>
              <a:rPr lang="fr-FR" sz="1400" b="1" dirty="0">
                <a:latin typeface="Arial" panose="020B0604020202020204" pitchFamily="34" charset="0"/>
                <a:cs typeface="Arial" panose="020B0604020202020204" pitchFamily="34" charset="0"/>
              </a:rPr>
              <a:t>Nous avons besoin de votre voix pour peser plus encore dans ce combat.</a:t>
            </a:r>
          </a:p>
          <a:p>
            <a:endParaRPr lang="fr-FR" sz="1400" b="1" dirty="0">
              <a:latin typeface="Arial" panose="020B0604020202020204" pitchFamily="34" charset="0"/>
              <a:cs typeface="Arial" panose="020B0604020202020204" pitchFamily="34" charset="0"/>
            </a:endParaRPr>
          </a:p>
          <a:p>
            <a:pPr algn="ctr"/>
            <a:r>
              <a:rPr lang="fr-FR" b="1" dirty="0">
                <a:latin typeface="Arial" panose="020B0604020202020204" pitchFamily="34" charset="0"/>
                <a:cs typeface="Arial" panose="020B0604020202020204" pitchFamily="34" charset="0"/>
              </a:rPr>
              <a:t>Votez et faites voter pour le Syndicat-Unifié-Unsa !</a:t>
            </a:r>
          </a:p>
        </p:txBody>
      </p:sp>
      <p:pic>
        <p:nvPicPr>
          <p:cNvPr id="14" name="Image 13">
            <a:extLst>
              <a:ext uri="{FF2B5EF4-FFF2-40B4-BE49-F238E27FC236}">
                <a16:creationId xmlns:a16="http://schemas.microsoft.com/office/drawing/2014/main" id="{158F6240-E50A-579B-8DC0-331EB5F482B2}"/>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733662" y="11163583"/>
            <a:ext cx="3376769" cy="869726"/>
          </a:xfrm>
          <a:prstGeom prst="rect">
            <a:avLst/>
          </a:prstGeom>
          <a:noFill/>
          <a:ln>
            <a:noFill/>
          </a:ln>
        </p:spPr>
      </p:pic>
      <p:sp>
        <p:nvSpPr>
          <p:cNvPr id="3" name="ZoneTexte 2">
            <a:extLst>
              <a:ext uri="{FF2B5EF4-FFF2-40B4-BE49-F238E27FC236}">
                <a16:creationId xmlns:a16="http://schemas.microsoft.com/office/drawing/2014/main" id="{5927CA8A-AE09-7488-41C2-1AFAF2F1409F}"/>
              </a:ext>
            </a:extLst>
          </p:cNvPr>
          <p:cNvSpPr txBox="1"/>
          <p:nvPr/>
        </p:nvSpPr>
        <p:spPr>
          <a:xfrm>
            <a:off x="3202159" y="2132821"/>
            <a:ext cx="3467323" cy="830997"/>
          </a:xfrm>
          <a:prstGeom prst="rect">
            <a:avLst/>
          </a:prstGeom>
          <a:noFill/>
        </p:spPr>
        <p:txBody>
          <a:bodyPr wrap="square">
            <a:spAutoFit/>
          </a:bodyPr>
          <a:lstStyle/>
          <a:p>
            <a:pPr algn="just"/>
            <a:r>
              <a:rPr lang="fr-FR" sz="1200" b="1" dirty="0">
                <a:solidFill>
                  <a:srgbClr val="FF0000"/>
                </a:solidFill>
                <a:latin typeface="Arial" panose="020B0604020202020204" pitchFamily="34" charset="0"/>
                <a:cs typeface="Arial" panose="020B0604020202020204" pitchFamily="34" charset="0"/>
              </a:rPr>
              <a:t>Au mépris du droit et du code de travail, la Direction obsédée par la productivité a toujours refusé de reconnaître le « vrai » temps de travail.</a:t>
            </a:r>
            <a:endParaRPr lang="fr-FR" sz="1200" dirty="0"/>
          </a:p>
        </p:txBody>
      </p:sp>
    </p:spTree>
    <p:extLst>
      <p:ext uri="{BB962C8B-B14F-4D97-AF65-F5344CB8AC3E}">
        <p14:creationId xmlns:p14="http://schemas.microsoft.com/office/powerpoint/2010/main" val="897233326"/>
      </p:ext>
    </p:extLst>
  </p:cSld>
  <p:clrMapOvr>
    <a:masterClrMapping/>
  </p:clrMapOvr>
</p:sld>
</file>

<file path=ppt/theme/theme1.xml><?xml version="1.0" encoding="utf-8"?>
<a:theme xmlns:a="http://schemas.openxmlformats.org/drawingml/2006/main" name="SplashVTI">
  <a:themeElements>
    <a:clrScheme name="Custom 11">
      <a:dk1>
        <a:srgbClr val="262626"/>
      </a:dk1>
      <a:lt1>
        <a:sysClr val="window" lastClr="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360</Words>
  <Application>Microsoft Office PowerPoint</Application>
  <PresentationFormat>Grand écran</PresentationFormat>
  <Paragraphs>21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Narrow</vt:lpstr>
      <vt:lpstr>Avenir Next LT Pro</vt:lpstr>
      <vt:lpstr>Posterama</vt:lpstr>
      <vt:lpstr>SplashVTI</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Patricia Cottard</dc:creator>
  <cp:lastModifiedBy>CATHERINE BLANCHE</cp:lastModifiedBy>
  <cp:revision>8</cp:revision>
  <cp:lastPrinted>2023-02-11T07:53:47Z</cp:lastPrinted>
  <dcterms:created xsi:type="dcterms:W3CDTF">2023-02-11T07:11:14Z</dcterms:created>
  <dcterms:modified xsi:type="dcterms:W3CDTF">2023-02-23T09:18:09Z</dcterms:modified>
</cp:coreProperties>
</file>